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Open Sans" panose="020B0606030504020204" pitchFamily="34" charset="0"/>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0734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added to the knowledge of network infrastructure, cloud services, and cybersecurity. Key takeaways were making an assessment of the reliability of cloud providers, enforcing robust security measures, and addressing ethical concerns regarding responsible data management.</a:t>
            </a: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proposes a robust infrastructure for a residence hall and office management business based on real estate. The salient objectives revolve around delivering reliable internet connectivity, robust security, efficient backup of data, and integration into cloud services while balancing performance and scalability with regulation compliance in relation to privacy aspects.</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compared AWS, Azure, and Google Cloud according to cost and performance. Based on the assessment, Google Cloud stands out at $760 a year, where performance is relatively balanced and it allows for low-latency access, which promotes efficient operations.</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cost, security, and access speed of backup solutions were compared. Cloud backups are cost-effective and scalable, while NAS gives control but is more expensive in the initial setup. Google Coldline is recommended because it is affordable and retrieves data quickly.</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Security threats against cybersecurity include unauthorized access, breaches, and ransomware. Resident data is the most exposed and needs to be protected. By implementing access controls, encryption, and regular monitoring, the risk can be mitigated.</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Encryption is well and good for keeping the sensitive information safe, whereas multifactor authentication will add another layer of enhancement to the authenticating process. Firewalls, in this scenario, will prohibit any kind of unauthorized access through the network. Though these solutions are good enough, they waste processing power, and hence proper configuration has to be done for a balance between usability and security.</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Ethical concerns involves excessive data collection, unauthorized access by staff members, and data retention. Having a role-based access control system and clear policies on data retention helps in staying compliant and protects the privacy of the residents.</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need for surveillance must be weighed against the need for privacy. Cameras should be placed only in public areas and access to the footage should be limited in order to ensure ethical compliance and minimize misuse.</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structured project plan will get tasks done in time. The assignment of responsibilities to various teams will lead to efficiency, while regular review shall avoid any delays and act as a smooth instrument towards implementation.</a:t>
            </a:r>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45462"/>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Network Infrastructure Design for a Real Estate Business</a:t>
            </a:r>
            <a:endParaRPr lang="en-US" sz="4450" dirty="0"/>
          </a:p>
        </p:txBody>
      </p:sp>
      <p:sp>
        <p:nvSpPr>
          <p:cNvPr id="4" name="Text 1"/>
          <p:cNvSpPr/>
          <p:nvPr/>
        </p:nvSpPr>
        <p:spPr>
          <a:xfrm>
            <a:off x="6280190" y="4503182"/>
            <a:ext cx="7556421" cy="362903"/>
          </a:xfrm>
          <a:prstGeom prst="rect">
            <a:avLst/>
          </a:prstGeom>
          <a:noFill/>
          <a:ln/>
        </p:spPr>
        <p:txBody>
          <a:bodyPr wrap="none" lIns="0" tIns="0" rIns="0" bIns="0" rtlCol="0" anchor="t"/>
          <a:lstStyle/>
          <a:p>
            <a:pPr marL="0" indent="0">
              <a:lnSpc>
                <a:spcPts val="2850"/>
              </a:lnSpc>
              <a:buNone/>
            </a:pPr>
            <a:r>
              <a:rPr lang="en-US" sz="1750" b="1" dirty="0">
                <a:solidFill>
                  <a:srgbClr val="443728"/>
                </a:solidFill>
                <a:latin typeface="Open Sans" pitchFamily="34" charset="0"/>
                <a:ea typeface="Open Sans" pitchFamily="34" charset="-122"/>
                <a:cs typeface="Open Sans" pitchFamily="34" charset="-120"/>
              </a:rPr>
              <a:t>Name</a:t>
            </a:r>
            <a:endParaRPr lang="en-US" sz="1750" dirty="0"/>
          </a:p>
        </p:txBody>
      </p:sp>
      <p:sp>
        <p:nvSpPr>
          <p:cNvPr id="5" name="Text 2"/>
          <p:cNvSpPr/>
          <p:nvPr/>
        </p:nvSpPr>
        <p:spPr>
          <a:xfrm>
            <a:off x="6280190" y="5121235"/>
            <a:ext cx="7556421" cy="362903"/>
          </a:xfrm>
          <a:prstGeom prst="rect">
            <a:avLst/>
          </a:prstGeom>
          <a:noFill/>
          <a:ln/>
        </p:spPr>
        <p:txBody>
          <a:bodyPr wrap="none" lIns="0" tIns="0" rIns="0" bIns="0" rtlCol="0" anchor="t"/>
          <a:lstStyle/>
          <a:p>
            <a:pPr marL="0" indent="0">
              <a:lnSpc>
                <a:spcPts val="2850"/>
              </a:lnSpc>
              <a:buNone/>
            </a:pPr>
            <a:r>
              <a:rPr lang="en-US" sz="1750" b="1" dirty="0">
                <a:solidFill>
                  <a:srgbClr val="443728"/>
                </a:solidFill>
                <a:latin typeface="Open Sans" pitchFamily="34" charset="0"/>
                <a:ea typeface="Open Sans" pitchFamily="34" charset="-122"/>
                <a:cs typeface="Open Sans" pitchFamily="34" charset="-120"/>
              </a:rPr>
              <a:t>Date </a:t>
            </a:r>
            <a:endParaRPr lang="en-US" sz="1750" dirty="0"/>
          </a:p>
        </p:txBody>
      </p:sp>
      <p:sp>
        <p:nvSpPr>
          <p:cNvPr id="7" name="Half Frame 6">
            <a:extLst>
              <a:ext uri="{FF2B5EF4-FFF2-40B4-BE49-F238E27FC236}">
                <a16:creationId xmlns:a16="http://schemas.microsoft.com/office/drawing/2014/main" id="{56AA0D46-56FB-6EBF-C526-3C9B0D72FCD9}"/>
              </a:ext>
            </a:extLst>
          </p:cNvPr>
          <p:cNvSpPr/>
          <p:nvPr/>
        </p:nvSpPr>
        <p:spPr>
          <a:xfrm rot="10800000">
            <a:off x="9589168" y="6669759"/>
            <a:ext cx="5041232" cy="1559840"/>
          </a:xfrm>
          <a:prstGeom prst="halfFram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64606"/>
          </a:xfrm>
          <a:prstGeom prst="rect">
            <a:avLst/>
          </a:prstGeom>
        </p:spPr>
      </p:pic>
      <p:sp>
        <p:nvSpPr>
          <p:cNvPr id="3" name="Text 0"/>
          <p:cNvSpPr/>
          <p:nvPr/>
        </p:nvSpPr>
        <p:spPr>
          <a:xfrm>
            <a:off x="718066" y="3128724"/>
            <a:ext cx="5139571" cy="641152"/>
          </a:xfrm>
          <a:prstGeom prst="rect">
            <a:avLst/>
          </a:prstGeom>
          <a:noFill/>
          <a:ln/>
        </p:spPr>
        <p:txBody>
          <a:bodyPr wrap="none" lIns="0" tIns="0" rIns="0" bIns="0" rtlCol="0" anchor="t"/>
          <a:lstStyle/>
          <a:p>
            <a:pPr marL="0" indent="0">
              <a:lnSpc>
                <a:spcPts val="5000"/>
              </a:lnSpc>
              <a:buNone/>
            </a:pPr>
            <a:r>
              <a:rPr lang="en-US" sz="4000" b="1" dirty="0">
                <a:solidFill>
                  <a:srgbClr val="443728"/>
                </a:solidFill>
                <a:latin typeface="Crimson Pro Bold" pitchFamily="34" charset="0"/>
                <a:ea typeface="Crimson Pro Bold" pitchFamily="34" charset="-122"/>
                <a:cs typeface="Crimson Pro Bold" pitchFamily="34" charset="-120"/>
              </a:rPr>
              <a:t>Bringing It All Together</a:t>
            </a:r>
            <a:endParaRPr lang="en-US" sz="4000" dirty="0"/>
          </a:p>
        </p:txBody>
      </p:sp>
      <p:sp>
        <p:nvSpPr>
          <p:cNvPr id="14" name="Text 11"/>
          <p:cNvSpPr/>
          <p:nvPr/>
        </p:nvSpPr>
        <p:spPr>
          <a:xfrm>
            <a:off x="8443555" y="5816084"/>
            <a:ext cx="5468779" cy="656273"/>
          </a:xfrm>
          <a:prstGeom prst="rect">
            <a:avLst/>
          </a:prstGeom>
          <a:noFill/>
          <a:ln/>
        </p:spPr>
        <p:txBody>
          <a:bodyPr wrap="square" lIns="0" tIns="0" rIns="0" bIns="0" rtlCol="0" anchor="t"/>
          <a:lstStyle/>
          <a:p>
            <a:pPr marL="0" indent="0" algn="l">
              <a:lnSpc>
                <a:spcPts val="2550"/>
              </a:lnSpc>
              <a:buNone/>
            </a:pPr>
            <a:r>
              <a:rPr lang="en-US" sz="1600" dirty="0">
                <a:solidFill>
                  <a:srgbClr val="443728"/>
                </a:solidFill>
                <a:latin typeface="Open Sans" pitchFamily="34" charset="0"/>
                <a:ea typeface="Open Sans" pitchFamily="34" charset="-122"/>
                <a:cs typeface="Open Sans" pitchFamily="34" charset="-120"/>
              </a:rPr>
              <a:t>Weighing security, performance, and ethical considerations in the network design</a:t>
            </a:r>
            <a:endParaRPr lang="en-US" sz="1600" dirty="0"/>
          </a:p>
        </p:txBody>
      </p:sp>
      <p:grpSp>
        <p:nvGrpSpPr>
          <p:cNvPr id="21" name="Group 20">
            <a:extLst>
              <a:ext uri="{FF2B5EF4-FFF2-40B4-BE49-F238E27FC236}">
                <a16:creationId xmlns:a16="http://schemas.microsoft.com/office/drawing/2014/main" id="{C5222E89-E6D0-C9D9-603D-01F5838555EB}"/>
              </a:ext>
            </a:extLst>
          </p:cNvPr>
          <p:cNvGrpSpPr/>
          <p:nvPr/>
        </p:nvGrpSpPr>
        <p:grpSpPr>
          <a:xfrm>
            <a:off x="718066" y="4077533"/>
            <a:ext cx="10803017" cy="3590211"/>
            <a:chOff x="718066" y="4077533"/>
            <a:chExt cx="10803017" cy="3590211"/>
          </a:xfrm>
        </p:grpSpPr>
        <p:sp>
          <p:nvSpPr>
            <p:cNvPr id="4" name="Shape 1"/>
            <p:cNvSpPr/>
            <p:nvPr/>
          </p:nvSpPr>
          <p:spPr>
            <a:xfrm>
              <a:off x="7303770" y="4077533"/>
              <a:ext cx="22860" cy="3590211"/>
            </a:xfrm>
            <a:prstGeom prst="roundRect">
              <a:avLst>
                <a:gd name="adj" fmla="val 376954"/>
              </a:avLst>
            </a:prstGeom>
            <a:solidFill>
              <a:srgbClr val="D1C8C6"/>
            </a:solidFill>
            <a:ln/>
          </p:spPr>
        </p:sp>
        <p:sp>
          <p:nvSpPr>
            <p:cNvPr id="5" name="Shape 2"/>
            <p:cNvSpPr/>
            <p:nvPr/>
          </p:nvSpPr>
          <p:spPr>
            <a:xfrm>
              <a:off x="6389191" y="4527590"/>
              <a:ext cx="718066" cy="22860"/>
            </a:xfrm>
            <a:prstGeom prst="roundRect">
              <a:avLst>
                <a:gd name="adj" fmla="val 376954"/>
              </a:avLst>
            </a:prstGeom>
            <a:solidFill>
              <a:srgbClr val="D1C8C6"/>
            </a:solidFill>
            <a:ln/>
          </p:spPr>
        </p:sp>
        <p:sp>
          <p:nvSpPr>
            <p:cNvPr id="6" name="Shape 3"/>
            <p:cNvSpPr/>
            <p:nvPr/>
          </p:nvSpPr>
          <p:spPr>
            <a:xfrm>
              <a:off x="7084397" y="4308277"/>
              <a:ext cx="461605" cy="461605"/>
            </a:xfrm>
            <a:prstGeom prst="roundRect">
              <a:avLst>
                <a:gd name="adj" fmla="val 18668"/>
              </a:avLst>
            </a:prstGeom>
            <a:solidFill>
              <a:srgbClr val="EBE2E0"/>
            </a:solidFill>
            <a:ln w="7620">
              <a:solidFill>
                <a:srgbClr val="D1C8C6"/>
              </a:solidFill>
              <a:prstDash val="solid"/>
            </a:ln>
          </p:spPr>
        </p:sp>
        <p:sp>
          <p:nvSpPr>
            <p:cNvPr id="7" name="Text 4"/>
            <p:cNvSpPr/>
            <p:nvPr/>
          </p:nvSpPr>
          <p:spPr>
            <a:xfrm>
              <a:off x="7257633" y="4385191"/>
              <a:ext cx="115133" cy="307777"/>
            </a:xfrm>
            <a:prstGeom prst="rect">
              <a:avLst/>
            </a:prstGeom>
            <a:noFill/>
            <a:ln/>
          </p:spPr>
          <p:txBody>
            <a:bodyPr wrap="none" lIns="0" tIns="0" rIns="0" bIns="0" rtlCol="0" anchor="t"/>
            <a:lstStyle/>
            <a:p>
              <a:pPr marL="0" indent="0" algn="ctr">
                <a:lnSpc>
                  <a:spcPts val="2400"/>
                </a:lnSpc>
                <a:buNone/>
              </a:pPr>
              <a:r>
                <a:rPr lang="en-US" sz="2400" b="1" dirty="0">
                  <a:solidFill>
                    <a:srgbClr val="443728"/>
                  </a:solidFill>
                  <a:latin typeface="Crimson Pro Bold" pitchFamily="34" charset="0"/>
                  <a:ea typeface="Crimson Pro Bold" pitchFamily="34" charset="-122"/>
                  <a:cs typeface="Crimson Pro Bold" pitchFamily="34" charset="-120"/>
                </a:rPr>
                <a:t>1</a:t>
              </a:r>
              <a:endParaRPr lang="en-US" sz="2400" dirty="0"/>
            </a:p>
          </p:txBody>
        </p:sp>
        <p:sp>
          <p:nvSpPr>
            <p:cNvPr id="8" name="Text 5"/>
            <p:cNvSpPr/>
            <p:nvPr/>
          </p:nvSpPr>
          <p:spPr>
            <a:xfrm>
              <a:off x="3109317" y="4282678"/>
              <a:ext cx="3077528" cy="384691"/>
            </a:xfrm>
            <a:prstGeom prst="rect">
              <a:avLst/>
            </a:prstGeom>
            <a:noFill/>
            <a:ln/>
          </p:spPr>
          <p:txBody>
            <a:bodyPr wrap="none" lIns="0" tIns="0" rIns="0" bIns="0" rtlCol="0" anchor="t"/>
            <a:lstStyle/>
            <a:p>
              <a:pPr marL="0" indent="0" algn="r">
                <a:lnSpc>
                  <a:spcPts val="3000"/>
                </a:lnSpc>
                <a:buNone/>
              </a:pPr>
              <a:r>
                <a:rPr lang="en-US" sz="2400" b="1" dirty="0">
                  <a:solidFill>
                    <a:srgbClr val="443728"/>
                  </a:solidFill>
                  <a:latin typeface="Crimson Pro Bold" pitchFamily="34" charset="0"/>
                  <a:ea typeface="Crimson Pro Bold" pitchFamily="34" charset="-122"/>
                  <a:cs typeface="Crimson Pro Bold" pitchFamily="34" charset="-120"/>
                </a:rPr>
                <a:t>Key Takeaways</a:t>
              </a:r>
              <a:endParaRPr lang="en-US" sz="2400" dirty="0"/>
            </a:p>
          </p:txBody>
        </p:sp>
        <p:sp>
          <p:nvSpPr>
            <p:cNvPr id="9" name="Text 6"/>
            <p:cNvSpPr/>
            <p:nvPr/>
          </p:nvSpPr>
          <p:spPr>
            <a:xfrm>
              <a:off x="718066" y="4790361"/>
              <a:ext cx="5468779" cy="656273"/>
            </a:xfrm>
            <a:prstGeom prst="rect">
              <a:avLst/>
            </a:prstGeom>
            <a:noFill/>
            <a:ln/>
          </p:spPr>
          <p:txBody>
            <a:bodyPr wrap="square" lIns="0" tIns="0" rIns="0" bIns="0" rtlCol="0" anchor="t"/>
            <a:lstStyle/>
            <a:p>
              <a:pPr marL="0" indent="0" algn="r">
                <a:lnSpc>
                  <a:spcPts val="2550"/>
                </a:lnSpc>
                <a:buNone/>
              </a:pPr>
              <a:r>
                <a:rPr lang="en-US" sz="1600" dirty="0">
                  <a:solidFill>
                    <a:srgbClr val="443728"/>
                  </a:solidFill>
                  <a:latin typeface="Open Sans" pitchFamily="34" charset="0"/>
                  <a:ea typeface="Open Sans" pitchFamily="34" charset="-122"/>
                  <a:cs typeface="Open Sans" pitchFamily="34" charset="-120"/>
                </a:rPr>
                <a:t>Evaluating cloud services, assessing cybersecurity risks, and planning backup strategies</a:t>
              </a:r>
              <a:endParaRPr lang="en-US" sz="1600" dirty="0"/>
            </a:p>
          </p:txBody>
        </p:sp>
        <p:sp>
          <p:nvSpPr>
            <p:cNvPr id="10" name="Shape 7"/>
            <p:cNvSpPr/>
            <p:nvPr/>
          </p:nvSpPr>
          <p:spPr>
            <a:xfrm>
              <a:off x="7523143" y="5553313"/>
              <a:ext cx="718066" cy="22860"/>
            </a:xfrm>
            <a:prstGeom prst="roundRect">
              <a:avLst>
                <a:gd name="adj" fmla="val 376954"/>
              </a:avLst>
            </a:prstGeom>
            <a:solidFill>
              <a:srgbClr val="D1C8C6"/>
            </a:solidFill>
            <a:ln/>
          </p:spPr>
        </p:sp>
        <p:sp>
          <p:nvSpPr>
            <p:cNvPr id="11" name="Shape 8"/>
            <p:cNvSpPr/>
            <p:nvPr/>
          </p:nvSpPr>
          <p:spPr>
            <a:xfrm>
              <a:off x="7084397" y="5334000"/>
              <a:ext cx="461605" cy="461605"/>
            </a:xfrm>
            <a:prstGeom prst="roundRect">
              <a:avLst>
                <a:gd name="adj" fmla="val 18668"/>
              </a:avLst>
            </a:prstGeom>
            <a:solidFill>
              <a:srgbClr val="EBE2E0"/>
            </a:solidFill>
            <a:ln w="7620">
              <a:solidFill>
                <a:srgbClr val="D1C8C6"/>
              </a:solidFill>
              <a:prstDash val="solid"/>
            </a:ln>
          </p:spPr>
        </p:sp>
        <p:sp>
          <p:nvSpPr>
            <p:cNvPr id="12" name="Text 9"/>
            <p:cNvSpPr/>
            <p:nvPr/>
          </p:nvSpPr>
          <p:spPr>
            <a:xfrm>
              <a:off x="7236678" y="5410914"/>
              <a:ext cx="156924" cy="307777"/>
            </a:xfrm>
            <a:prstGeom prst="rect">
              <a:avLst/>
            </a:prstGeom>
            <a:noFill/>
            <a:ln/>
          </p:spPr>
          <p:txBody>
            <a:bodyPr wrap="none" lIns="0" tIns="0" rIns="0" bIns="0" rtlCol="0" anchor="t"/>
            <a:lstStyle/>
            <a:p>
              <a:pPr marL="0" indent="0" algn="ctr">
                <a:lnSpc>
                  <a:spcPts val="2400"/>
                </a:lnSpc>
                <a:buNone/>
              </a:pPr>
              <a:r>
                <a:rPr lang="en-US" sz="2400" b="1" dirty="0">
                  <a:solidFill>
                    <a:srgbClr val="443728"/>
                  </a:solidFill>
                  <a:latin typeface="Crimson Pro Bold" pitchFamily="34" charset="0"/>
                  <a:ea typeface="Crimson Pro Bold" pitchFamily="34" charset="-122"/>
                  <a:cs typeface="Crimson Pro Bold" pitchFamily="34" charset="-120"/>
                </a:rPr>
                <a:t>2</a:t>
              </a:r>
              <a:endParaRPr lang="en-US" sz="2400" dirty="0"/>
            </a:p>
          </p:txBody>
        </p:sp>
        <p:sp>
          <p:nvSpPr>
            <p:cNvPr id="13" name="Text 10"/>
            <p:cNvSpPr/>
            <p:nvPr/>
          </p:nvSpPr>
          <p:spPr>
            <a:xfrm>
              <a:off x="8443555" y="5308402"/>
              <a:ext cx="3077528" cy="384691"/>
            </a:xfrm>
            <a:prstGeom prst="rect">
              <a:avLst/>
            </a:prstGeom>
            <a:noFill/>
            <a:ln/>
          </p:spPr>
          <p:txBody>
            <a:bodyPr wrap="none" lIns="0" tIns="0" rIns="0" bIns="0" rtlCol="0" anchor="t"/>
            <a:lstStyle/>
            <a:p>
              <a:pPr marL="0" indent="0" algn="l">
                <a:lnSpc>
                  <a:spcPts val="3000"/>
                </a:lnSpc>
                <a:buNone/>
              </a:pPr>
              <a:r>
                <a:rPr lang="en-US" sz="2400" b="1" dirty="0">
                  <a:solidFill>
                    <a:srgbClr val="443728"/>
                  </a:solidFill>
                  <a:latin typeface="Crimson Pro Bold" pitchFamily="34" charset="0"/>
                  <a:ea typeface="Crimson Pro Bold" pitchFamily="34" charset="-122"/>
                  <a:cs typeface="Crimson Pro Bold" pitchFamily="34" charset="-120"/>
                </a:rPr>
                <a:t>Balancing Priorities</a:t>
              </a:r>
              <a:endParaRPr lang="en-US" sz="2400" dirty="0"/>
            </a:p>
          </p:txBody>
        </p:sp>
        <p:sp>
          <p:nvSpPr>
            <p:cNvPr id="15" name="Shape 12"/>
            <p:cNvSpPr/>
            <p:nvPr/>
          </p:nvSpPr>
          <p:spPr>
            <a:xfrm>
              <a:off x="6389191" y="6476524"/>
              <a:ext cx="718066" cy="22860"/>
            </a:xfrm>
            <a:prstGeom prst="roundRect">
              <a:avLst>
                <a:gd name="adj" fmla="val 376954"/>
              </a:avLst>
            </a:prstGeom>
            <a:solidFill>
              <a:srgbClr val="D1C8C6"/>
            </a:solidFill>
            <a:ln/>
          </p:spPr>
        </p:sp>
        <p:sp>
          <p:nvSpPr>
            <p:cNvPr id="16" name="Shape 13"/>
            <p:cNvSpPr/>
            <p:nvPr/>
          </p:nvSpPr>
          <p:spPr>
            <a:xfrm>
              <a:off x="7084397" y="6257211"/>
              <a:ext cx="461605" cy="461605"/>
            </a:xfrm>
            <a:prstGeom prst="roundRect">
              <a:avLst>
                <a:gd name="adj" fmla="val 18668"/>
              </a:avLst>
            </a:prstGeom>
            <a:solidFill>
              <a:srgbClr val="EBE2E0"/>
            </a:solidFill>
            <a:ln w="7620">
              <a:solidFill>
                <a:srgbClr val="D1C8C6"/>
              </a:solidFill>
              <a:prstDash val="solid"/>
            </a:ln>
          </p:spPr>
        </p:sp>
        <p:sp>
          <p:nvSpPr>
            <p:cNvPr id="17" name="Text 14"/>
            <p:cNvSpPr/>
            <p:nvPr/>
          </p:nvSpPr>
          <p:spPr>
            <a:xfrm>
              <a:off x="7240012" y="6334125"/>
              <a:ext cx="150257" cy="307777"/>
            </a:xfrm>
            <a:prstGeom prst="rect">
              <a:avLst/>
            </a:prstGeom>
            <a:noFill/>
            <a:ln/>
          </p:spPr>
          <p:txBody>
            <a:bodyPr wrap="none" lIns="0" tIns="0" rIns="0" bIns="0" rtlCol="0" anchor="t"/>
            <a:lstStyle/>
            <a:p>
              <a:pPr marL="0" indent="0" algn="ctr">
                <a:lnSpc>
                  <a:spcPts val="2400"/>
                </a:lnSpc>
                <a:buNone/>
              </a:pPr>
              <a:r>
                <a:rPr lang="en-US" sz="2400" b="1" dirty="0">
                  <a:solidFill>
                    <a:srgbClr val="443728"/>
                  </a:solidFill>
                  <a:latin typeface="Crimson Pro Bold" pitchFamily="34" charset="0"/>
                  <a:ea typeface="Crimson Pro Bold" pitchFamily="34" charset="-122"/>
                  <a:cs typeface="Crimson Pro Bold" pitchFamily="34" charset="-120"/>
                </a:rPr>
                <a:t>3</a:t>
              </a:r>
              <a:endParaRPr lang="en-US" sz="2400" dirty="0"/>
            </a:p>
          </p:txBody>
        </p:sp>
        <p:sp>
          <p:nvSpPr>
            <p:cNvPr id="18" name="Text 15"/>
            <p:cNvSpPr/>
            <p:nvPr/>
          </p:nvSpPr>
          <p:spPr>
            <a:xfrm>
              <a:off x="3109317" y="6231612"/>
              <a:ext cx="3077528" cy="384691"/>
            </a:xfrm>
            <a:prstGeom prst="rect">
              <a:avLst/>
            </a:prstGeom>
            <a:noFill/>
            <a:ln/>
          </p:spPr>
          <p:txBody>
            <a:bodyPr wrap="none" lIns="0" tIns="0" rIns="0" bIns="0" rtlCol="0" anchor="t"/>
            <a:lstStyle/>
            <a:p>
              <a:pPr marL="0" indent="0" algn="r">
                <a:lnSpc>
                  <a:spcPts val="3000"/>
                </a:lnSpc>
                <a:buNone/>
              </a:pPr>
              <a:r>
                <a:rPr lang="en-US" sz="2400" b="1" dirty="0">
                  <a:solidFill>
                    <a:srgbClr val="443728"/>
                  </a:solidFill>
                  <a:latin typeface="Crimson Pro Bold" pitchFamily="34" charset="0"/>
                  <a:ea typeface="Crimson Pro Bold" pitchFamily="34" charset="-122"/>
                  <a:cs typeface="Crimson Pro Bold" pitchFamily="34" charset="-120"/>
                </a:rPr>
                <a:t>A Holistic Approach</a:t>
              </a:r>
              <a:endParaRPr lang="en-US" sz="2400" dirty="0"/>
            </a:p>
          </p:txBody>
        </p:sp>
        <p:sp>
          <p:nvSpPr>
            <p:cNvPr id="19" name="Text 16"/>
            <p:cNvSpPr/>
            <p:nvPr/>
          </p:nvSpPr>
          <p:spPr>
            <a:xfrm>
              <a:off x="718066" y="6739295"/>
              <a:ext cx="5468779" cy="656273"/>
            </a:xfrm>
            <a:prstGeom prst="rect">
              <a:avLst/>
            </a:prstGeom>
            <a:noFill/>
            <a:ln/>
          </p:spPr>
          <p:txBody>
            <a:bodyPr wrap="square" lIns="0" tIns="0" rIns="0" bIns="0" rtlCol="0" anchor="t"/>
            <a:lstStyle/>
            <a:p>
              <a:pPr marL="0" indent="0" algn="r">
                <a:lnSpc>
                  <a:spcPts val="2550"/>
                </a:lnSpc>
                <a:buNone/>
              </a:pPr>
              <a:r>
                <a:rPr lang="en-US" sz="1600" dirty="0">
                  <a:solidFill>
                    <a:srgbClr val="443728"/>
                  </a:solidFill>
                  <a:latin typeface="Open Sans" pitchFamily="34" charset="0"/>
                  <a:ea typeface="Open Sans" pitchFamily="34" charset="-122"/>
                  <a:cs typeface="Open Sans" pitchFamily="34" charset="-120"/>
                </a:rPr>
                <a:t>Thoughtful planning, risk management, and ethical thinking are essential for network design</a:t>
              </a:r>
              <a:endParaRPr lang="en-US" sz="1600" dirty="0"/>
            </a:p>
          </p:txBody>
        </p:sp>
      </p:grpSp>
      <p:sp>
        <p:nvSpPr>
          <p:cNvPr id="20" name="Half Frame 19">
            <a:extLst>
              <a:ext uri="{FF2B5EF4-FFF2-40B4-BE49-F238E27FC236}">
                <a16:creationId xmlns:a16="http://schemas.microsoft.com/office/drawing/2014/main" id="{06936059-24B7-9043-DC93-500A8EFA3506}"/>
              </a:ext>
            </a:extLst>
          </p:cNvPr>
          <p:cNvSpPr/>
          <p:nvPr/>
        </p:nvSpPr>
        <p:spPr>
          <a:xfrm rot="10800000">
            <a:off x="9589168" y="6669759"/>
            <a:ext cx="5041232" cy="1559840"/>
          </a:xfrm>
          <a:prstGeom prst="halfFram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1517809"/>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Biblography </a:t>
            </a:r>
            <a:endParaRPr lang="en-US" sz="4450" dirty="0"/>
          </a:p>
        </p:txBody>
      </p:sp>
      <p:grpSp>
        <p:nvGrpSpPr>
          <p:cNvPr id="8" name="Group 7">
            <a:extLst>
              <a:ext uri="{FF2B5EF4-FFF2-40B4-BE49-F238E27FC236}">
                <a16:creationId xmlns:a16="http://schemas.microsoft.com/office/drawing/2014/main" id="{217C1794-5D15-C4CD-96E0-3EC5B3D80108}"/>
              </a:ext>
            </a:extLst>
          </p:cNvPr>
          <p:cNvGrpSpPr/>
          <p:nvPr/>
        </p:nvGrpSpPr>
        <p:grpSpPr>
          <a:xfrm>
            <a:off x="793790" y="2680216"/>
            <a:ext cx="13042821" cy="4031575"/>
            <a:chOff x="793790" y="2680216"/>
            <a:chExt cx="13042821" cy="4031575"/>
          </a:xfrm>
        </p:grpSpPr>
        <p:sp>
          <p:nvSpPr>
            <p:cNvPr id="3" name="Text 1"/>
            <p:cNvSpPr/>
            <p:nvPr/>
          </p:nvSpPr>
          <p:spPr>
            <a:xfrm>
              <a:off x="793790" y="2680216"/>
              <a:ext cx="13042821" cy="725805"/>
            </a:xfrm>
            <a:prstGeom prst="rect">
              <a:avLst/>
            </a:prstGeom>
            <a:noFill/>
            <a:ln/>
          </p:spPr>
          <p:txBody>
            <a:bodyPr wrap="square" lIns="0" tIns="0" rIns="0" bIns="0" rtlCol="0" anchor="t"/>
            <a:lstStyle/>
            <a:p>
              <a:pPr marL="0" indent="0">
                <a:lnSpc>
                  <a:spcPts val="2850"/>
                </a:lnSpc>
                <a:buNone/>
              </a:pPr>
              <a:r>
                <a:rPr lang="en-US" sz="1750" dirty="0">
                  <a:solidFill>
                    <a:srgbClr val="443728"/>
                  </a:solidFill>
                  <a:latin typeface="Open Sans" pitchFamily="34" charset="0"/>
                  <a:ea typeface="Open Sans" pitchFamily="34" charset="-122"/>
                  <a:cs typeface="Open Sans" pitchFamily="34" charset="-120"/>
                </a:rPr>
                <a:t>Achar, S., 2019. Cloud-based System Design. International Journal of All Research Education and Scientific Methods (IJARESM), 7(8), pp.23-30.</a:t>
              </a:r>
              <a:endParaRPr lang="en-US" sz="1750" dirty="0"/>
            </a:p>
          </p:txBody>
        </p:sp>
        <p:sp>
          <p:nvSpPr>
            <p:cNvPr id="4" name="Text 2"/>
            <p:cNvSpPr/>
            <p:nvPr/>
          </p:nvSpPr>
          <p:spPr>
            <a:xfrm>
              <a:off x="793790" y="3661172"/>
              <a:ext cx="13042821" cy="1088708"/>
            </a:xfrm>
            <a:prstGeom prst="rect">
              <a:avLst/>
            </a:prstGeom>
            <a:noFill/>
            <a:ln/>
          </p:spPr>
          <p:txBody>
            <a:bodyPr wrap="square" lIns="0" tIns="0" rIns="0" bIns="0" rtlCol="0" anchor="t"/>
            <a:lstStyle/>
            <a:p>
              <a:pPr marL="0" indent="0">
                <a:lnSpc>
                  <a:spcPts val="2850"/>
                </a:lnSpc>
                <a:buNone/>
              </a:pPr>
              <a:r>
                <a:rPr lang="en-US" sz="1750" dirty="0">
                  <a:solidFill>
                    <a:srgbClr val="443728"/>
                  </a:solidFill>
                  <a:latin typeface="Open Sans" pitchFamily="34" charset="0"/>
                  <a:ea typeface="Open Sans" pitchFamily="34" charset="-122"/>
                  <a:cs typeface="Open Sans" pitchFamily="34" charset="-120"/>
                </a:rPr>
                <a:t>Adami, D., Martini, B., Sgambelluri, A., Donatini, L., Gharbaoui, M., Castoldi, P. and Giordano, S., 2017. An SDN orchestrator for cloud data center: System design and experimental evaluation. Transactions on Emerging Telecommunications Technologies, 28(11), p.e3172.</a:t>
              </a:r>
              <a:endParaRPr lang="en-US" sz="1750" dirty="0"/>
            </a:p>
          </p:txBody>
        </p:sp>
        <p:sp>
          <p:nvSpPr>
            <p:cNvPr id="5" name="Text 3"/>
            <p:cNvSpPr/>
            <p:nvPr/>
          </p:nvSpPr>
          <p:spPr>
            <a:xfrm>
              <a:off x="793790" y="5005030"/>
              <a:ext cx="13042821" cy="725805"/>
            </a:xfrm>
            <a:prstGeom prst="rect">
              <a:avLst/>
            </a:prstGeom>
            <a:noFill/>
            <a:ln/>
          </p:spPr>
          <p:txBody>
            <a:bodyPr wrap="square" lIns="0" tIns="0" rIns="0" bIns="0" rtlCol="0" anchor="t"/>
            <a:lstStyle/>
            <a:p>
              <a:pPr marL="0" indent="0">
                <a:lnSpc>
                  <a:spcPts val="2850"/>
                </a:lnSpc>
                <a:buNone/>
              </a:pPr>
              <a:r>
                <a:rPr lang="en-US" sz="1750" dirty="0">
                  <a:solidFill>
                    <a:srgbClr val="443728"/>
                  </a:solidFill>
                  <a:latin typeface="Open Sans" pitchFamily="34" charset="0"/>
                  <a:ea typeface="Open Sans" pitchFamily="34" charset="-122"/>
                  <a:cs typeface="Open Sans" pitchFamily="34" charset="-120"/>
                </a:rPr>
                <a:t>Carvalho, G.H., Woungang, I., Anpalagan, A., Jaseemuddin, M. and Hossain, E., 2017. Intercloud and HetNet for mobile cloud computing in 5G systems: Design issues, challenges, and optimization. IEEE Network, 31(3), pp.80-89.</a:t>
              </a:r>
              <a:endParaRPr lang="en-US" sz="1750" dirty="0"/>
            </a:p>
          </p:txBody>
        </p:sp>
        <p:sp>
          <p:nvSpPr>
            <p:cNvPr id="6" name="Text 4"/>
            <p:cNvSpPr/>
            <p:nvPr/>
          </p:nvSpPr>
          <p:spPr>
            <a:xfrm>
              <a:off x="793790" y="5985986"/>
              <a:ext cx="13042821" cy="725805"/>
            </a:xfrm>
            <a:prstGeom prst="rect">
              <a:avLst/>
            </a:prstGeom>
            <a:noFill/>
            <a:ln/>
          </p:spPr>
          <p:txBody>
            <a:bodyPr wrap="square" lIns="0" tIns="0" rIns="0" bIns="0" rtlCol="0" anchor="t"/>
            <a:lstStyle/>
            <a:p>
              <a:pPr marL="0" indent="0">
                <a:lnSpc>
                  <a:spcPts val="2850"/>
                </a:lnSpc>
                <a:buNone/>
              </a:pPr>
              <a:r>
                <a:rPr lang="en-US" sz="1750" dirty="0">
                  <a:solidFill>
                    <a:srgbClr val="443728"/>
                  </a:solidFill>
                  <a:latin typeface="Open Sans" pitchFamily="34" charset="0"/>
                  <a:ea typeface="Open Sans" pitchFamily="34" charset="-122"/>
                  <a:cs typeface="Open Sans" pitchFamily="34" charset="-120"/>
                </a:rPr>
                <a:t>Ouda, G.K. and Yas, Q.M., 2021, February. Design of cloud computing for educational centers using private cloud computing: a case study. In Journal of Physics: Conference Series (Vol. 1804, No. 1, p. 012119). IOP Publishing.</a:t>
              </a:r>
              <a:endParaRPr lang="en-US" sz="1750" dirty="0"/>
            </a:p>
          </p:txBody>
        </p:sp>
      </p:grpSp>
      <p:sp>
        <p:nvSpPr>
          <p:cNvPr id="7" name="Half Frame 6">
            <a:extLst>
              <a:ext uri="{FF2B5EF4-FFF2-40B4-BE49-F238E27FC236}">
                <a16:creationId xmlns:a16="http://schemas.microsoft.com/office/drawing/2014/main" id="{4F4DB6DB-2D4F-230F-DCB8-D187E2EBBEEE}"/>
              </a:ext>
            </a:extLst>
          </p:cNvPr>
          <p:cNvSpPr/>
          <p:nvPr/>
        </p:nvSpPr>
        <p:spPr>
          <a:xfrm rot="10800000">
            <a:off x="9589168" y="6669759"/>
            <a:ext cx="5041232" cy="1559840"/>
          </a:xfrm>
          <a:prstGeom prst="halfFram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15196" y="601861"/>
            <a:ext cx="4394954" cy="549235"/>
          </a:xfrm>
          <a:prstGeom prst="rect">
            <a:avLst/>
          </a:prstGeom>
          <a:noFill/>
          <a:ln/>
        </p:spPr>
        <p:txBody>
          <a:bodyPr wrap="none" lIns="0" tIns="0" rIns="0" bIns="0" rtlCol="0" anchor="t"/>
          <a:lstStyle/>
          <a:p>
            <a:pPr marL="0" indent="0">
              <a:lnSpc>
                <a:spcPts val="4300"/>
              </a:lnSpc>
              <a:buNone/>
            </a:pPr>
            <a:r>
              <a:rPr lang="en-US" sz="3450" b="1" dirty="0">
                <a:solidFill>
                  <a:srgbClr val="443728"/>
                </a:solidFill>
                <a:latin typeface="Crimson Pro Bold" pitchFamily="34" charset="0"/>
                <a:ea typeface="Crimson Pro Bold" pitchFamily="34" charset="-122"/>
                <a:cs typeface="Crimson Pro Bold" pitchFamily="34" charset="-120"/>
              </a:rPr>
              <a:t>Project Overview</a:t>
            </a:r>
            <a:endParaRPr lang="en-US" sz="3450" dirty="0"/>
          </a:p>
        </p:txBody>
      </p:sp>
      <p:pic>
        <p:nvPicPr>
          <p:cNvPr id="3" name="Image 0" descr="preencoded.png"/>
          <p:cNvPicPr>
            <a:picLocks noChangeAspect="1"/>
          </p:cNvPicPr>
          <p:nvPr/>
        </p:nvPicPr>
        <p:blipFill>
          <a:blip r:embed="rId3"/>
          <a:stretch>
            <a:fillRect/>
          </a:stretch>
        </p:blipFill>
        <p:spPr>
          <a:xfrm>
            <a:off x="2046954" y="1454171"/>
            <a:ext cx="3740348" cy="3740348"/>
          </a:xfrm>
          <a:prstGeom prst="rect">
            <a:avLst/>
          </a:prstGeom>
        </p:spPr>
      </p:pic>
      <p:pic>
        <p:nvPicPr>
          <p:cNvPr id="4" name="Image 1" descr="preencoded.png"/>
          <p:cNvPicPr>
            <a:picLocks noChangeAspect="1"/>
          </p:cNvPicPr>
          <p:nvPr/>
        </p:nvPicPr>
        <p:blipFill>
          <a:blip r:embed="rId4"/>
          <a:stretch>
            <a:fillRect/>
          </a:stretch>
        </p:blipFill>
        <p:spPr>
          <a:xfrm>
            <a:off x="6693753" y="1642647"/>
            <a:ext cx="6312575" cy="3551872"/>
          </a:xfrm>
          <a:prstGeom prst="rect">
            <a:avLst/>
          </a:prstGeom>
        </p:spPr>
      </p:pic>
      <p:sp>
        <p:nvSpPr>
          <p:cNvPr id="5" name="Text 1"/>
          <p:cNvSpPr/>
          <p:nvPr/>
        </p:nvSpPr>
        <p:spPr>
          <a:xfrm>
            <a:off x="5877758" y="5362099"/>
            <a:ext cx="8144947" cy="281345"/>
          </a:xfrm>
          <a:prstGeom prst="rect">
            <a:avLst/>
          </a:prstGeom>
          <a:noFill/>
          <a:ln/>
        </p:spPr>
        <p:txBody>
          <a:bodyPr wrap="none" lIns="0" tIns="0" rIns="0" bIns="0" rtlCol="0" anchor="t"/>
          <a:lstStyle/>
          <a:p>
            <a:pPr marL="0" indent="0">
              <a:lnSpc>
                <a:spcPts val="2200"/>
              </a:lnSpc>
              <a:buNone/>
            </a:pPr>
            <a:endParaRPr lang="en-US" sz="1350" dirty="0"/>
          </a:p>
        </p:txBody>
      </p:sp>
      <p:grpSp>
        <p:nvGrpSpPr>
          <p:cNvPr id="14" name="Group 13">
            <a:extLst>
              <a:ext uri="{FF2B5EF4-FFF2-40B4-BE49-F238E27FC236}">
                <a16:creationId xmlns:a16="http://schemas.microsoft.com/office/drawing/2014/main" id="{728B696E-069E-A3B6-5FEB-E30974429D80}"/>
              </a:ext>
            </a:extLst>
          </p:cNvPr>
          <p:cNvGrpSpPr/>
          <p:nvPr/>
        </p:nvGrpSpPr>
        <p:grpSpPr>
          <a:xfrm>
            <a:off x="721816" y="5802511"/>
            <a:ext cx="13415129" cy="1294447"/>
            <a:chOff x="615196" y="6175058"/>
            <a:chExt cx="13415129" cy="1294447"/>
          </a:xfrm>
        </p:grpSpPr>
        <p:sp>
          <p:nvSpPr>
            <p:cNvPr id="6" name="Text 2"/>
            <p:cNvSpPr/>
            <p:nvPr/>
          </p:nvSpPr>
          <p:spPr>
            <a:xfrm>
              <a:off x="615196" y="6175058"/>
              <a:ext cx="2197418" cy="274677"/>
            </a:xfrm>
            <a:prstGeom prst="rect">
              <a:avLst/>
            </a:prstGeom>
            <a:noFill/>
            <a:ln/>
          </p:spPr>
          <p:txBody>
            <a:bodyPr wrap="none" lIns="0" tIns="0" rIns="0" bIns="0" rtlCol="0" anchor="t"/>
            <a:lstStyle/>
            <a:p>
              <a:pPr marL="0" indent="0">
                <a:lnSpc>
                  <a:spcPts val="2150"/>
                </a:lnSpc>
                <a:buNone/>
              </a:pPr>
              <a:r>
                <a:rPr lang="en-US" sz="1700" b="1" dirty="0">
                  <a:solidFill>
                    <a:srgbClr val="443728"/>
                  </a:solidFill>
                  <a:latin typeface="Crimson Pro Bold" pitchFamily="34" charset="0"/>
                  <a:ea typeface="Crimson Pro Bold" pitchFamily="34" charset="-122"/>
                  <a:cs typeface="Crimson Pro Bold" pitchFamily="34" charset="-120"/>
                </a:rPr>
                <a:t>Objective</a:t>
              </a:r>
              <a:endParaRPr lang="en-US" sz="1700" dirty="0"/>
            </a:p>
          </p:txBody>
        </p:sp>
        <p:sp>
          <p:nvSpPr>
            <p:cNvPr id="7" name="Text 3"/>
            <p:cNvSpPr/>
            <p:nvPr/>
          </p:nvSpPr>
          <p:spPr>
            <a:xfrm>
              <a:off x="615196" y="6625471"/>
              <a:ext cx="4180284" cy="844034"/>
            </a:xfrm>
            <a:prstGeom prst="rect">
              <a:avLst/>
            </a:prstGeom>
            <a:noFill/>
            <a:ln/>
          </p:spPr>
          <p:txBody>
            <a:bodyPr wrap="square" lIns="0" tIns="0" rIns="0" bIns="0" rtlCol="0" anchor="t"/>
            <a:lstStyle/>
            <a:p>
              <a:pPr marL="0" indent="0">
                <a:lnSpc>
                  <a:spcPts val="2200"/>
                </a:lnSpc>
                <a:buNone/>
              </a:pPr>
              <a:r>
                <a:rPr lang="en-US" sz="1350" dirty="0">
                  <a:solidFill>
                    <a:srgbClr val="443728"/>
                  </a:solidFill>
                  <a:latin typeface="Open Sans" pitchFamily="34" charset="0"/>
                  <a:ea typeface="Open Sans" pitchFamily="34" charset="-122"/>
                  <a:cs typeface="Open Sans" pitchFamily="34" charset="-120"/>
                </a:rPr>
                <a:t>To design a secure and efficient network infrastructure for a real estate business running a multi-storey residential hall and offices.</a:t>
              </a:r>
              <a:endParaRPr lang="en-US" sz="1350" dirty="0"/>
            </a:p>
          </p:txBody>
        </p:sp>
        <p:sp>
          <p:nvSpPr>
            <p:cNvPr id="8" name="Text 4"/>
            <p:cNvSpPr/>
            <p:nvPr/>
          </p:nvSpPr>
          <p:spPr>
            <a:xfrm>
              <a:off x="5231963" y="6175058"/>
              <a:ext cx="2197418" cy="274677"/>
            </a:xfrm>
            <a:prstGeom prst="rect">
              <a:avLst/>
            </a:prstGeom>
            <a:noFill/>
            <a:ln/>
          </p:spPr>
          <p:txBody>
            <a:bodyPr wrap="none" lIns="0" tIns="0" rIns="0" bIns="0" rtlCol="0" anchor="t"/>
            <a:lstStyle/>
            <a:p>
              <a:pPr marL="0" indent="0">
                <a:lnSpc>
                  <a:spcPts val="2150"/>
                </a:lnSpc>
                <a:buNone/>
              </a:pPr>
              <a:r>
                <a:rPr lang="en-US" sz="1700" b="1" dirty="0">
                  <a:solidFill>
                    <a:srgbClr val="443728"/>
                  </a:solidFill>
                  <a:latin typeface="Crimson Pro Bold" pitchFamily="34" charset="0"/>
                  <a:ea typeface="Crimson Pro Bold" pitchFamily="34" charset="-122"/>
                  <a:cs typeface="Crimson Pro Bold" pitchFamily="34" charset="-120"/>
                </a:rPr>
                <a:t>Scope</a:t>
              </a:r>
              <a:endParaRPr lang="en-US" sz="1700" dirty="0"/>
            </a:p>
          </p:txBody>
        </p:sp>
        <p:sp>
          <p:nvSpPr>
            <p:cNvPr id="9" name="Text 5"/>
            <p:cNvSpPr/>
            <p:nvPr/>
          </p:nvSpPr>
          <p:spPr>
            <a:xfrm>
              <a:off x="5231963" y="6625471"/>
              <a:ext cx="4181594" cy="562689"/>
            </a:xfrm>
            <a:prstGeom prst="rect">
              <a:avLst/>
            </a:prstGeom>
            <a:noFill/>
            <a:ln/>
          </p:spPr>
          <p:txBody>
            <a:bodyPr wrap="square" lIns="0" tIns="0" rIns="0" bIns="0" rtlCol="0" anchor="t"/>
            <a:lstStyle/>
            <a:p>
              <a:pPr marL="0" indent="0">
                <a:lnSpc>
                  <a:spcPts val="2200"/>
                </a:lnSpc>
                <a:buNone/>
              </a:pPr>
              <a:r>
                <a:rPr lang="en-US" sz="1350" dirty="0">
                  <a:solidFill>
                    <a:srgbClr val="443728"/>
                  </a:solidFill>
                  <a:latin typeface="Open Sans" pitchFamily="34" charset="0"/>
                  <a:ea typeface="Open Sans" pitchFamily="34" charset="-122"/>
                  <a:cs typeface="Open Sans" pitchFamily="34" charset="-120"/>
                </a:rPr>
                <a:t>Covers internet connectivity, security, backup, cloud services, and access control.</a:t>
              </a:r>
              <a:endParaRPr lang="en-US" sz="1350" dirty="0"/>
            </a:p>
          </p:txBody>
        </p:sp>
        <p:sp>
          <p:nvSpPr>
            <p:cNvPr id="10" name="Text 6"/>
            <p:cNvSpPr/>
            <p:nvPr/>
          </p:nvSpPr>
          <p:spPr>
            <a:xfrm>
              <a:off x="9850041" y="6175058"/>
              <a:ext cx="2197418" cy="274677"/>
            </a:xfrm>
            <a:prstGeom prst="rect">
              <a:avLst/>
            </a:prstGeom>
            <a:noFill/>
            <a:ln/>
          </p:spPr>
          <p:txBody>
            <a:bodyPr wrap="none" lIns="0" tIns="0" rIns="0" bIns="0" rtlCol="0" anchor="t"/>
            <a:lstStyle/>
            <a:p>
              <a:pPr marL="0" indent="0">
                <a:lnSpc>
                  <a:spcPts val="2150"/>
                </a:lnSpc>
                <a:buNone/>
              </a:pPr>
              <a:r>
                <a:rPr lang="en-US" sz="1700" b="1" dirty="0">
                  <a:solidFill>
                    <a:srgbClr val="443728"/>
                  </a:solidFill>
                  <a:latin typeface="Crimson Pro Bold" pitchFamily="34" charset="0"/>
                  <a:ea typeface="Crimson Pro Bold" pitchFamily="34" charset="-122"/>
                  <a:cs typeface="Crimson Pro Bold" pitchFamily="34" charset="-120"/>
                </a:rPr>
                <a:t>Key Considerations</a:t>
              </a:r>
              <a:endParaRPr lang="en-US" sz="1700" dirty="0"/>
            </a:p>
          </p:txBody>
        </p:sp>
        <p:sp>
          <p:nvSpPr>
            <p:cNvPr id="11" name="Text 7"/>
            <p:cNvSpPr/>
            <p:nvPr/>
          </p:nvSpPr>
          <p:spPr>
            <a:xfrm>
              <a:off x="9850041" y="6625471"/>
              <a:ext cx="4180284" cy="562689"/>
            </a:xfrm>
            <a:prstGeom prst="rect">
              <a:avLst/>
            </a:prstGeom>
            <a:noFill/>
            <a:ln/>
          </p:spPr>
          <p:txBody>
            <a:bodyPr wrap="square" lIns="0" tIns="0" rIns="0" bIns="0" rtlCol="0" anchor="t"/>
            <a:lstStyle/>
            <a:p>
              <a:pPr marL="0" indent="0">
                <a:lnSpc>
                  <a:spcPts val="2200"/>
                </a:lnSpc>
                <a:buNone/>
              </a:pPr>
              <a:r>
                <a:rPr lang="en-US" sz="1350" dirty="0">
                  <a:solidFill>
                    <a:srgbClr val="443728"/>
                  </a:solidFill>
                  <a:latin typeface="Open Sans" pitchFamily="34" charset="0"/>
                  <a:ea typeface="Open Sans" pitchFamily="34" charset="-122"/>
                  <a:cs typeface="Open Sans" pitchFamily="34" charset="-120"/>
                </a:rPr>
                <a:t>Performance, scalability, cybersecurity, ethical issues, and compliance.</a:t>
              </a:r>
              <a:endParaRPr lang="en-US" sz="1350" dirty="0"/>
            </a:p>
          </p:txBody>
        </p:sp>
      </p:grpSp>
      <p:sp>
        <p:nvSpPr>
          <p:cNvPr id="13" name="Half Frame 12">
            <a:extLst>
              <a:ext uri="{FF2B5EF4-FFF2-40B4-BE49-F238E27FC236}">
                <a16:creationId xmlns:a16="http://schemas.microsoft.com/office/drawing/2014/main" id="{0AD95D01-AE9A-5271-FF4C-C5C2976CA250}"/>
              </a:ext>
            </a:extLst>
          </p:cNvPr>
          <p:cNvSpPr/>
          <p:nvPr/>
        </p:nvSpPr>
        <p:spPr>
          <a:xfrm rot="10800000">
            <a:off x="9589168" y="6669759"/>
            <a:ext cx="5041232" cy="1559840"/>
          </a:xfrm>
          <a:prstGeom prst="halfFram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1089572" y="1041800"/>
            <a:ext cx="5599986" cy="487799"/>
          </a:xfrm>
          <a:prstGeom prst="rect">
            <a:avLst/>
          </a:prstGeom>
          <a:noFill/>
          <a:ln/>
        </p:spPr>
        <p:txBody>
          <a:bodyPr wrap="none" lIns="0" tIns="0" rIns="0" bIns="0" rtlCol="0" anchor="t"/>
          <a:lstStyle/>
          <a:p>
            <a:pPr marL="0" indent="0">
              <a:lnSpc>
                <a:spcPts val="3800"/>
              </a:lnSpc>
              <a:buNone/>
            </a:pPr>
            <a:r>
              <a:rPr lang="en-US" sz="3050" b="1" dirty="0">
                <a:solidFill>
                  <a:srgbClr val="443728"/>
                </a:solidFill>
                <a:latin typeface="Crimson Pro Bold" pitchFamily="34" charset="0"/>
                <a:ea typeface="Crimson Pro Bold" pitchFamily="34" charset="-122"/>
                <a:cs typeface="Crimson Pro Bold" pitchFamily="34" charset="-120"/>
              </a:rPr>
              <a:t>Cloud Services – Cost Comparison</a:t>
            </a:r>
            <a:endParaRPr lang="en-US" sz="3050" dirty="0"/>
          </a:p>
        </p:txBody>
      </p:sp>
      <p:pic>
        <p:nvPicPr>
          <p:cNvPr id="4" name="Image 0" descr="preencoded.png"/>
          <p:cNvPicPr>
            <a:picLocks noChangeAspect="1"/>
          </p:cNvPicPr>
          <p:nvPr/>
        </p:nvPicPr>
        <p:blipFill>
          <a:blip r:embed="rId3"/>
          <a:stretch>
            <a:fillRect/>
          </a:stretch>
        </p:blipFill>
        <p:spPr>
          <a:xfrm>
            <a:off x="6876704" y="2604493"/>
            <a:ext cx="7391963" cy="3908226"/>
          </a:xfrm>
          <a:prstGeom prst="rect">
            <a:avLst/>
          </a:prstGeom>
        </p:spPr>
      </p:pic>
      <p:sp>
        <p:nvSpPr>
          <p:cNvPr id="5" name="Text 2"/>
          <p:cNvSpPr/>
          <p:nvPr/>
        </p:nvSpPr>
        <p:spPr>
          <a:xfrm>
            <a:off x="10575250" y="1716881"/>
            <a:ext cx="3516392" cy="249674"/>
          </a:xfrm>
          <a:prstGeom prst="rect">
            <a:avLst/>
          </a:prstGeom>
          <a:noFill/>
          <a:ln/>
        </p:spPr>
        <p:txBody>
          <a:bodyPr wrap="none" lIns="0" tIns="0" rIns="0" bIns="0" rtlCol="0" anchor="t"/>
          <a:lstStyle/>
          <a:p>
            <a:pPr marL="0" indent="0">
              <a:lnSpc>
                <a:spcPts val="1950"/>
              </a:lnSpc>
              <a:buNone/>
            </a:pPr>
            <a:endParaRPr lang="en-US" sz="1200" dirty="0"/>
          </a:p>
        </p:txBody>
      </p:sp>
      <p:graphicFrame>
        <p:nvGraphicFramePr>
          <p:cNvPr id="33" name="Table 32">
            <a:extLst>
              <a:ext uri="{FF2B5EF4-FFF2-40B4-BE49-F238E27FC236}">
                <a16:creationId xmlns:a16="http://schemas.microsoft.com/office/drawing/2014/main" id="{C5001895-1FED-8CF5-D0E4-B758FEE9C480}"/>
              </a:ext>
            </a:extLst>
          </p:cNvPr>
          <p:cNvGraphicFramePr>
            <a:graphicFrameLocks noGrp="1"/>
          </p:cNvGraphicFramePr>
          <p:nvPr>
            <p:extLst>
              <p:ext uri="{D42A27DB-BD31-4B8C-83A1-F6EECF244321}">
                <p14:modId xmlns:p14="http://schemas.microsoft.com/office/powerpoint/2010/main" val="470162796"/>
              </p:ext>
            </p:extLst>
          </p:nvPr>
        </p:nvGraphicFramePr>
        <p:xfrm>
          <a:off x="1114758" y="2253342"/>
          <a:ext cx="5574800" cy="4934456"/>
        </p:xfrm>
        <a:graphic>
          <a:graphicData uri="http://schemas.openxmlformats.org/drawingml/2006/table">
            <a:tbl>
              <a:tblPr firstRow="1" firstCol="1" bandRow="1">
                <a:tableStyleId>{85BE263C-DBD7-4A20-BB59-AAB30ACAA65A}</a:tableStyleId>
              </a:tblPr>
              <a:tblGrid>
                <a:gridCol w="1114960">
                  <a:extLst>
                    <a:ext uri="{9D8B030D-6E8A-4147-A177-3AD203B41FA5}">
                      <a16:colId xmlns:a16="http://schemas.microsoft.com/office/drawing/2014/main" val="2160235087"/>
                    </a:ext>
                  </a:extLst>
                </a:gridCol>
                <a:gridCol w="1114960">
                  <a:extLst>
                    <a:ext uri="{9D8B030D-6E8A-4147-A177-3AD203B41FA5}">
                      <a16:colId xmlns:a16="http://schemas.microsoft.com/office/drawing/2014/main" val="2467297579"/>
                    </a:ext>
                  </a:extLst>
                </a:gridCol>
                <a:gridCol w="1114960">
                  <a:extLst>
                    <a:ext uri="{9D8B030D-6E8A-4147-A177-3AD203B41FA5}">
                      <a16:colId xmlns:a16="http://schemas.microsoft.com/office/drawing/2014/main" val="1739850971"/>
                    </a:ext>
                  </a:extLst>
                </a:gridCol>
                <a:gridCol w="1114960">
                  <a:extLst>
                    <a:ext uri="{9D8B030D-6E8A-4147-A177-3AD203B41FA5}">
                      <a16:colId xmlns:a16="http://schemas.microsoft.com/office/drawing/2014/main" val="3687678793"/>
                    </a:ext>
                  </a:extLst>
                </a:gridCol>
                <a:gridCol w="1114960">
                  <a:extLst>
                    <a:ext uri="{9D8B030D-6E8A-4147-A177-3AD203B41FA5}">
                      <a16:colId xmlns:a16="http://schemas.microsoft.com/office/drawing/2014/main" val="4189028288"/>
                    </a:ext>
                  </a:extLst>
                </a:gridCol>
              </a:tblGrid>
              <a:tr h="1233614">
                <a:tc>
                  <a:txBody>
                    <a:bodyPr/>
                    <a:lstStyle/>
                    <a:p>
                      <a:pPr algn="ctr">
                        <a:lnSpc>
                          <a:spcPct val="107000"/>
                        </a:lnSpc>
                        <a:spcAft>
                          <a:spcPts val="800"/>
                        </a:spcAft>
                      </a:pPr>
                      <a:r>
                        <a:rPr lang="en-IN" sz="1200" kern="0">
                          <a:effectLst/>
                        </a:rPr>
                        <a:t>Cloud Provider</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800"/>
                        </a:spcAft>
                      </a:pPr>
                      <a:r>
                        <a:rPr lang="en-IN" sz="1200" kern="0">
                          <a:effectLst/>
                        </a:rPr>
                        <a:t>Region</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800"/>
                        </a:spcAft>
                      </a:pPr>
                      <a:r>
                        <a:rPr lang="en-IN" sz="1200" kern="0">
                          <a:effectLst/>
                        </a:rPr>
                        <a:t>CPU &amp; RAM</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800"/>
                        </a:spcAft>
                      </a:pPr>
                      <a:r>
                        <a:rPr lang="en-IN" sz="1200" kern="0">
                          <a:effectLst/>
                        </a:rPr>
                        <a:t>Storage</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800"/>
                        </a:spcAft>
                      </a:pPr>
                      <a:r>
                        <a:rPr lang="en-IN" sz="1200" kern="0">
                          <a:effectLst/>
                        </a:rPr>
                        <a:t>Cost (AUD/Year)</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742649724"/>
                  </a:ext>
                </a:extLst>
              </a:tr>
              <a:tr h="1233614">
                <a:tc>
                  <a:txBody>
                    <a:bodyPr/>
                    <a:lstStyle/>
                    <a:p>
                      <a:pPr>
                        <a:lnSpc>
                          <a:spcPct val="107000"/>
                        </a:lnSpc>
                        <a:spcAft>
                          <a:spcPts val="800"/>
                        </a:spcAft>
                      </a:pPr>
                      <a:r>
                        <a:rPr lang="en-IN" sz="1200" kern="0">
                          <a:effectLst/>
                        </a:rPr>
                        <a:t>AWS EC2</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a:effectLst/>
                        </a:rPr>
                        <a:t>Sydney</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a:effectLst/>
                        </a:rPr>
                        <a:t>2 vCPUs, 8GB RAM</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a:effectLst/>
                        </a:rPr>
                        <a:t>100GB SSD</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a:effectLst/>
                        </a:rPr>
                        <a:t>$780</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4181396531"/>
                  </a:ext>
                </a:extLst>
              </a:tr>
              <a:tr h="1233614">
                <a:tc>
                  <a:txBody>
                    <a:bodyPr/>
                    <a:lstStyle/>
                    <a:p>
                      <a:pPr>
                        <a:lnSpc>
                          <a:spcPct val="107000"/>
                        </a:lnSpc>
                        <a:spcAft>
                          <a:spcPts val="800"/>
                        </a:spcAft>
                      </a:pPr>
                      <a:r>
                        <a:rPr lang="en-IN" sz="1200" kern="0">
                          <a:effectLst/>
                        </a:rPr>
                        <a:t>Azure VM</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a:effectLst/>
                        </a:rPr>
                        <a:t>Australia East</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a:effectLst/>
                        </a:rPr>
                        <a:t>2 vCPUs, 8GB RAM</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dirty="0">
                          <a:effectLst/>
                        </a:rPr>
                        <a:t>100GB SSD</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a:effectLst/>
                        </a:rPr>
                        <a:t>$820</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921082651"/>
                  </a:ext>
                </a:extLst>
              </a:tr>
              <a:tr h="1233614">
                <a:tc>
                  <a:txBody>
                    <a:bodyPr/>
                    <a:lstStyle/>
                    <a:p>
                      <a:pPr>
                        <a:lnSpc>
                          <a:spcPct val="107000"/>
                        </a:lnSpc>
                        <a:spcAft>
                          <a:spcPts val="800"/>
                        </a:spcAft>
                      </a:pPr>
                      <a:r>
                        <a:rPr lang="en-IN" sz="1200" kern="0">
                          <a:effectLst/>
                        </a:rPr>
                        <a:t>Google Cloud</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a:effectLst/>
                        </a:rPr>
                        <a:t>Sydney</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a:effectLst/>
                        </a:rPr>
                        <a:t>2 vCPUs, 8GB RAM</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dirty="0">
                          <a:effectLst/>
                        </a:rPr>
                        <a:t>100GB SSD</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800"/>
                        </a:spcAft>
                      </a:pPr>
                      <a:r>
                        <a:rPr lang="en-IN" sz="1200" kern="0" dirty="0">
                          <a:effectLst/>
                        </a:rPr>
                        <a:t>$760</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253599744"/>
                  </a:ext>
                </a:extLst>
              </a:tr>
            </a:tbl>
          </a:graphicData>
        </a:graphic>
      </p:graphicFrame>
      <p:cxnSp>
        <p:nvCxnSpPr>
          <p:cNvPr id="35" name="Straight Connector 34">
            <a:extLst>
              <a:ext uri="{FF2B5EF4-FFF2-40B4-BE49-F238E27FC236}">
                <a16:creationId xmlns:a16="http://schemas.microsoft.com/office/drawing/2014/main" id="{B28BB0EC-820A-C62B-8C27-BE3FB627098B}"/>
              </a:ext>
            </a:extLst>
          </p:cNvPr>
          <p:cNvCxnSpPr/>
          <p:nvPr/>
        </p:nvCxnSpPr>
        <p:spPr>
          <a:xfrm>
            <a:off x="1089572" y="1716881"/>
            <a:ext cx="6143299" cy="0"/>
          </a:xfrm>
          <a:prstGeom prst="line">
            <a:avLst/>
          </a:prstGeom>
        </p:spPr>
        <p:style>
          <a:lnRef idx="3">
            <a:schemeClr val="dk1"/>
          </a:lnRef>
          <a:fillRef idx="0">
            <a:schemeClr val="dk1"/>
          </a:fillRef>
          <a:effectRef idx="2">
            <a:schemeClr val="dk1"/>
          </a:effectRef>
          <a:fontRef idx="minor">
            <a:schemeClr val="tx1"/>
          </a:fontRef>
        </p:style>
      </p:cxnSp>
      <p:sp>
        <p:nvSpPr>
          <p:cNvPr id="36" name="Half Frame 35">
            <a:extLst>
              <a:ext uri="{FF2B5EF4-FFF2-40B4-BE49-F238E27FC236}">
                <a16:creationId xmlns:a16="http://schemas.microsoft.com/office/drawing/2014/main" id="{DC78A19A-FA76-D579-1714-7E2F5F21DCB6}"/>
              </a:ext>
            </a:extLst>
          </p:cNvPr>
          <p:cNvSpPr/>
          <p:nvPr/>
        </p:nvSpPr>
        <p:spPr>
          <a:xfrm rot="10800000">
            <a:off x="9589168" y="6669759"/>
            <a:ext cx="5041232" cy="1559840"/>
          </a:xfrm>
          <a:prstGeom prst="halfFram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86527" y="618411"/>
            <a:ext cx="5618559" cy="702231"/>
          </a:xfrm>
          <a:prstGeom prst="rect">
            <a:avLst/>
          </a:prstGeom>
          <a:noFill/>
          <a:ln/>
        </p:spPr>
        <p:txBody>
          <a:bodyPr wrap="none" lIns="0" tIns="0" rIns="0" bIns="0" rtlCol="0" anchor="t"/>
          <a:lstStyle/>
          <a:p>
            <a:pPr marL="0" indent="0">
              <a:lnSpc>
                <a:spcPts val="5500"/>
              </a:lnSpc>
              <a:buNone/>
            </a:pPr>
            <a:r>
              <a:rPr lang="en-US" sz="4400" b="1" dirty="0">
                <a:solidFill>
                  <a:srgbClr val="443728"/>
                </a:solidFill>
                <a:latin typeface="Crimson Pro Bold" pitchFamily="34" charset="0"/>
                <a:ea typeface="Crimson Pro Bold" pitchFamily="34" charset="-122"/>
                <a:cs typeface="Crimson Pro Bold" pitchFamily="34" charset="-120"/>
              </a:rPr>
              <a:t>Backup Solutions</a:t>
            </a:r>
            <a:endParaRPr lang="en-US" sz="4400" dirty="0"/>
          </a:p>
        </p:txBody>
      </p:sp>
      <p:sp>
        <p:nvSpPr>
          <p:cNvPr id="3" name="Shape 1"/>
          <p:cNvSpPr/>
          <p:nvPr/>
        </p:nvSpPr>
        <p:spPr>
          <a:xfrm>
            <a:off x="786527" y="1657707"/>
            <a:ext cx="13057346" cy="3671411"/>
          </a:xfrm>
          <a:prstGeom prst="roundRect">
            <a:avLst>
              <a:gd name="adj" fmla="val 2571"/>
            </a:avLst>
          </a:prstGeom>
          <a:noFill/>
          <a:ln w="7620">
            <a:solidFill>
              <a:srgbClr val="000000">
                <a:alpha val="8000"/>
              </a:srgbClr>
            </a:solidFill>
            <a:prstDash val="solid"/>
          </a:ln>
        </p:spPr>
      </p:sp>
      <p:grpSp>
        <p:nvGrpSpPr>
          <p:cNvPr id="42" name="Group 41">
            <a:extLst>
              <a:ext uri="{FF2B5EF4-FFF2-40B4-BE49-F238E27FC236}">
                <a16:creationId xmlns:a16="http://schemas.microsoft.com/office/drawing/2014/main" id="{4BB519D3-DE57-65B6-4C21-81B44ECC4EA3}"/>
              </a:ext>
            </a:extLst>
          </p:cNvPr>
          <p:cNvGrpSpPr/>
          <p:nvPr/>
        </p:nvGrpSpPr>
        <p:grpSpPr>
          <a:xfrm>
            <a:off x="794147" y="1665327"/>
            <a:ext cx="13044607" cy="3656171"/>
            <a:chOff x="794147" y="1665327"/>
            <a:chExt cx="13044607" cy="3656171"/>
          </a:xfrm>
        </p:grpSpPr>
        <p:sp>
          <p:nvSpPr>
            <p:cNvPr id="4" name="Shape 2"/>
            <p:cNvSpPr/>
            <p:nvPr/>
          </p:nvSpPr>
          <p:spPr>
            <a:xfrm>
              <a:off x="794147" y="1665327"/>
              <a:ext cx="13044607" cy="1003935"/>
            </a:xfrm>
            <a:prstGeom prst="rect">
              <a:avLst/>
            </a:prstGeom>
            <a:solidFill>
              <a:srgbClr val="FFFFFF">
                <a:alpha val="4000"/>
              </a:srgbClr>
            </a:solidFill>
            <a:ln/>
          </p:spPr>
        </p:sp>
        <p:sp>
          <p:nvSpPr>
            <p:cNvPr id="5" name="Text 3"/>
            <p:cNvSpPr/>
            <p:nvPr/>
          </p:nvSpPr>
          <p:spPr>
            <a:xfrm>
              <a:off x="1018937" y="1807726"/>
              <a:ext cx="1720929" cy="359569"/>
            </a:xfrm>
            <a:prstGeom prst="rect">
              <a:avLst/>
            </a:prstGeom>
            <a:noFill/>
            <a:ln/>
          </p:spPr>
          <p:txBody>
            <a:bodyPr wrap="none" lIns="0" tIns="0" rIns="0" bIns="0" rtlCol="0" anchor="t"/>
            <a:lstStyle/>
            <a:p>
              <a:pPr marL="0" indent="0" algn="ctr">
                <a:lnSpc>
                  <a:spcPts val="2800"/>
                </a:lnSpc>
                <a:buNone/>
              </a:pPr>
              <a:r>
                <a:rPr lang="en-US" sz="1750" b="1" dirty="0">
                  <a:solidFill>
                    <a:srgbClr val="443728"/>
                  </a:solidFill>
                  <a:latin typeface="Open Sans" pitchFamily="34" charset="0"/>
                  <a:ea typeface="Open Sans" pitchFamily="34" charset="-122"/>
                  <a:cs typeface="Open Sans" pitchFamily="34" charset="-120"/>
                </a:rPr>
                <a:t>Backup Type</a:t>
              </a:r>
              <a:endParaRPr lang="en-US" sz="1750" dirty="0"/>
            </a:p>
          </p:txBody>
        </p:sp>
        <p:sp>
          <p:nvSpPr>
            <p:cNvPr id="6" name="Text 4"/>
            <p:cNvSpPr/>
            <p:nvPr/>
          </p:nvSpPr>
          <p:spPr>
            <a:xfrm>
              <a:off x="3196828" y="1807726"/>
              <a:ext cx="1717119" cy="359569"/>
            </a:xfrm>
            <a:prstGeom prst="rect">
              <a:avLst/>
            </a:prstGeom>
            <a:noFill/>
            <a:ln/>
          </p:spPr>
          <p:txBody>
            <a:bodyPr wrap="none" lIns="0" tIns="0" rIns="0" bIns="0" rtlCol="0" anchor="t"/>
            <a:lstStyle/>
            <a:p>
              <a:pPr marL="0" indent="0" algn="ctr">
                <a:lnSpc>
                  <a:spcPts val="2800"/>
                </a:lnSpc>
                <a:buNone/>
              </a:pPr>
              <a:r>
                <a:rPr lang="en-US" sz="1750" b="1" dirty="0">
                  <a:solidFill>
                    <a:srgbClr val="443728"/>
                  </a:solidFill>
                  <a:latin typeface="Open Sans" pitchFamily="34" charset="0"/>
                  <a:ea typeface="Open Sans" pitchFamily="34" charset="-122"/>
                  <a:cs typeface="Open Sans" pitchFamily="34" charset="-120"/>
                </a:rPr>
                <a:t>Provider</a:t>
              </a:r>
              <a:endParaRPr lang="en-US" sz="1750" dirty="0"/>
            </a:p>
          </p:txBody>
        </p:sp>
        <p:sp>
          <p:nvSpPr>
            <p:cNvPr id="7" name="Text 5"/>
            <p:cNvSpPr/>
            <p:nvPr/>
          </p:nvSpPr>
          <p:spPr>
            <a:xfrm>
              <a:off x="5370909" y="1807726"/>
              <a:ext cx="1717119" cy="719138"/>
            </a:xfrm>
            <a:prstGeom prst="rect">
              <a:avLst/>
            </a:prstGeom>
            <a:noFill/>
            <a:ln/>
          </p:spPr>
          <p:txBody>
            <a:bodyPr wrap="square" lIns="0" tIns="0" rIns="0" bIns="0" rtlCol="0" anchor="t"/>
            <a:lstStyle/>
            <a:p>
              <a:pPr marL="0" indent="0" algn="ctr">
                <a:lnSpc>
                  <a:spcPts val="2800"/>
                </a:lnSpc>
                <a:buNone/>
              </a:pPr>
              <a:r>
                <a:rPr lang="en-US" sz="1750" b="1" dirty="0">
                  <a:solidFill>
                    <a:srgbClr val="443728"/>
                  </a:solidFill>
                  <a:latin typeface="Open Sans" pitchFamily="34" charset="0"/>
                  <a:ea typeface="Open Sans" pitchFamily="34" charset="-122"/>
                  <a:cs typeface="Open Sans" pitchFamily="34" charset="-120"/>
                </a:rPr>
                <a:t>Storage Capacity</a:t>
              </a:r>
              <a:endParaRPr lang="en-US" sz="1750" dirty="0"/>
            </a:p>
          </p:txBody>
        </p:sp>
        <p:sp>
          <p:nvSpPr>
            <p:cNvPr id="8" name="Text 6"/>
            <p:cNvSpPr/>
            <p:nvPr/>
          </p:nvSpPr>
          <p:spPr>
            <a:xfrm>
              <a:off x="7544991" y="1807726"/>
              <a:ext cx="1717119" cy="719138"/>
            </a:xfrm>
            <a:prstGeom prst="rect">
              <a:avLst/>
            </a:prstGeom>
            <a:noFill/>
            <a:ln/>
          </p:spPr>
          <p:txBody>
            <a:bodyPr wrap="square" lIns="0" tIns="0" rIns="0" bIns="0" rtlCol="0" anchor="t"/>
            <a:lstStyle/>
            <a:p>
              <a:pPr marL="0" indent="0" algn="ctr">
                <a:lnSpc>
                  <a:spcPts val="2800"/>
                </a:lnSpc>
                <a:buNone/>
              </a:pPr>
              <a:r>
                <a:rPr lang="en-US" sz="1750" b="1" dirty="0">
                  <a:solidFill>
                    <a:srgbClr val="443728"/>
                  </a:solidFill>
                  <a:latin typeface="Open Sans" pitchFamily="34" charset="0"/>
                  <a:ea typeface="Open Sans" pitchFamily="34" charset="-122"/>
                  <a:cs typeface="Open Sans" pitchFamily="34" charset="-120"/>
                </a:rPr>
                <a:t>Cost (AUD/Year)</a:t>
              </a:r>
              <a:endParaRPr lang="en-US" sz="1750" dirty="0"/>
            </a:p>
          </p:txBody>
        </p:sp>
        <p:sp>
          <p:nvSpPr>
            <p:cNvPr id="9" name="Text 7"/>
            <p:cNvSpPr/>
            <p:nvPr/>
          </p:nvSpPr>
          <p:spPr>
            <a:xfrm>
              <a:off x="9719072" y="1807726"/>
              <a:ext cx="1717119" cy="359569"/>
            </a:xfrm>
            <a:prstGeom prst="rect">
              <a:avLst/>
            </a:prstGeom>
            <a:noFill/>
            <a:ln/>
          </p:spPr>
          <p:txBody>
            <a:bodyPr wrap="none" lIns="0" tIns="0" rIns="0" bIns="0" rtlCol="0" anchor="t"/>
            <a:lstStyle/>
            <a:p>
              <a:pPr marL="0" indent="0" algn="ctr">
                <a:lnSpc>
                  <a:spcPts val="2800"/>
                </a:lnSpc>
                <a:buNone/>
              </a:pPr>
              <a:r>
                <a:rPr lang="en-US" sz="1750" b="1" dirty="0">
                  <a:solidFill>
                    <a:srgbClr val="443728"/>
                  </a:solidFill>
                  <a:latin typeface="Open Sans" pitchFamily="34" charset="0"/>
                  <a:ea typeface="Open Sans" pitchFamily="34" charset="-122"/>
                  <a:cs typeface="Open Sans" pitchFamily="34" charset="-120"/>
                </a:rPr>
                <a:t>Pros</a:t>
              </a:r>
              <a:endParaRPr lang="en-US" sz="1750" dirty="0"/>
            </a:p>
          </p:txBody>
        </p:sp>
        <p:sp>
          <p:nvSpPr>
            <p:cNvPr id="10" name="Text 8"/>
            <p:cNvSpPr/>
            <p:nvPr/>
          </p:nvSpPr>
          <p:spPr>
            <a:xfrm>
              <a:off x="11893153" y="1807726"/>
              <a:ext cx="1720929" cy="359569"/>
            </a:xfrm>
            <a:prstGeom prst="rect">
              <a:avLst/>
            </a:prstGeom>
            <a:noFill/>
            <a:ln/>
          </p:spPr>
          <p:txBody>
            <a:bodyPr wrap="none" lIns="0" tIns="0" rIns="0" bIns="0" rtlCol="0" anchor="t"/>
            <a:lstStyle/>
            <a:p>
              <a:pPr marL="0" indent="0" algn="ctr">
                <a:lnSpc>
                  <a:spcPts val="2800"/>
                </a:lnSpc>
                <a:buNone/>
              </a:pPr>
              <a:r>
                <a:rPr lang="en-US" sz="1750" b="1" dirty="0">
                  <a:solidFill>
                    <a:srgbClr val="443728"/>
                  </a:solidFill>
                  <a:latin typeface="Open Sans" pitchFamily="34" charset="0"/>
                  <a:ea typeface="Open Sans" pitchFamily="34" charset="-122"/>
                  <a:cs typeface="Open Sans" pitchFamily="34" charset="-120"/>
                </a:rPr>
                <a:t>Cons</a:t>
              </a:r>
              <a:endParaRPr lang="en-US" sz="1750" dirty="0"/>
            </a:p>
          </p:txBody>
        </p:sp>
        <p:sp>
          <p:nvSpPr>
            <p:cNvPr id="11" name="Shape 9"/>
            <p:cNvSpPr/>
            <p:nvPr/>
          </p:nvSpPr>
          <p:spPr>
            <a:xfrm>
              <a:off x="794147" y="2669262"/>
              <a:ext cx="13044607" cy="644366"/>
            </a:xfrm>
            <a:prstGeom prst="rect">
              <a:avLst/>
            </a:prstGeom>
            <a:solidFill>
              <a:srgbClr val="000000">
                <a:alpha val="4000"/>
              </a:srgbClr>
            </a:solidFill>
            <a:ln/>
          </p:spPr>
        </p:sp>
        <p:sp>
          <p:nvSpPr>
            <p:cNvPr id="12" name="Text 10"/>
            <p:cNvSpPr/>
            <p:nvPr/>
          </p:nvSpPr>
          <p:spPr>
            <a:xfrm>
              <a:off x="1018937" y="2811661"/>
              <a:ext cx="172092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Cloud Backup</a:t>
              </a:r>
              <a:endParaRPr lang="en-US" sz="1750" dirty="0"/>
            </a:p>
          </p:txBody>
        </p:sp>
        <p:sp>
          <p:nvSpPr>
            <p:cNvPr id="13" name="Text 11"/>
            <p:cNvSpPr/>
            <p:nvPr/>
          </p:nvSpPr>
          <p:spPr>
            <a:xfrm>
              <a:off x="3196828" y="2811661"/>
              <a:ext cx="171711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AWS S3 Glacier</a:t>
              </a:r>
              <a:endParaRPr lang="en-US" sz="1750" dirty="0"/>
            </a:p>
          </p:txBody>
        </p:sp>
        <p:sp>
          <p:nvSpPr>
            <p:cNvPr id="14" name="Text 12"/>
            <p:cNvSpPr/>
            <p:nvPr/>
          </p:nvSpPr>
          <p:spPr>
            <a:xfrm>
              <a:off x="5370909" y="2811661"/>
              <a:ext cx="171711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5TB</a:t>
              </a:r>
              <a:endParaRPr lang="en-US" sz="1750" dirty="0"/>
            </a:p>
          </p:txBody>
        </p:sp>
        <p:sp>
          <p:nvSpPr>
            <p:cNvPr id="15" name="Text 13"/>
            <p:cNvSpPr/>
            <p:nvPr/>
          </p:nvSpPr>
          <p:spPr>
            <a:xfrm>
              <a:off x="7544991" y="2811661"/>
              <a:ext cx="171711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$300</a:t>
              </a:r>
              <a:endParaRPr lang="en-US" sz="1750" dirty="0"/>
            </a:p>
          </p:txBody>
        </p:sp>
        <p:sp>
          <p:nvSpPr>
            <p:cNvPr id="16" name="Text 14"/>
            <p:cNvSpPr/>
            <p:nvPr/>
          </p:nvSpPr>
          <p:spPr>
            <a:xfrm>
              <a:off x="9719072" y="2811661"/>
              <a:ext cx="171711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Secure, scalable</a:t>
              </a:r>
              <a:endParaRPr lang="en-US" sz="1750" dirty="0"/>
            </a:p>
          </p:txBody>
        </p:sp>
        <p:sp>
          <p:nvSpPr>
            <p:cNvPr id="17" name="Text 15"/>
            <p:cNvSpPr/>
            <p:nvPr/>
          </p:nvSpPr>
          <p:spPr>
            <a:xfrm>
              <a:off x="11893153" y="2811661"/>
              <a:ext cx="172092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Retrieval delays</a:t>
              </a:r>
              <a:endParaRPr lang="en-US" sz="1750" dirty="0"/>
            </a:p>
          </p:txBody>
        </p:sp>
        <p:sp>
          <p:nvSpPr>
            <p:cNvPr id="18" name="Shape 16"/>
            <p:cNvSpPr/>
            <p:nvPr/>
          </p:nvSpPr>
          <p:spPr>
            <a:xfrm>
              <a:off x="794147" y="3313628"/>
              <a:ext cx="13044607" cy="1003935"/>
            </a:xfrm>
            <a:prstGeom prst="rect">
              <a:avLst/>
            </a:prstGeom>
            <a:solidFill>
              <a:srgbClr val="FFFFFF">
                <a:alpha val="4000"/>
              </a:srgbClr>
            </a:solidFill>
            <a:ln/>
          </p:spPr>
        </p:sp>
        <p:sp>
          <p:nvSpPr>
            <p:cNvPr id="19" name="Text 17"/>
            <p:cNvSpPr/>
            <p:nvPr/>
          </p:nvSpPr>
          <p:spPr>
            <a:xfrm>
              <a:off x="1018937" y="3456027"/>
              <a:ext cx="172092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Cloud Backup</a:t>
              </a:r>
              <a:endParaRPr lang="en-US" sz="1750" dirty="0"/>
            </a:p>
          </p:txBody>
        </p:sp>
        <p:sp>
          <p:nvSpPr>
            <p:cNvPr id="20" name="Text 18"/>
            <p:cNvSpPr/>
            <p:nvPr/>
          </p:nvSpPr>
          <p:spPr>
            <a:xfrm>
              <a:off x="3196828" y="3456027"/>
              <a:ext cx="171711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Google Coldline</a:t>
              </a:r>
              <a:endParaRPr lang="en-US" sz="1750" dirty="0"/>
            </a:p>
          </p:txBody>
        </p:sp>
        <p:sp>
          <p:nvSpPr>
            <p:cNvPr id="21" name="Text 19"/>
            <p:cNvSpPr/>
            <p:nvPr/>
          </p:nvSpPr>
          <p:spPr>
            <a:xfrm>
              <a:off x="5370909" y="3456027"/>
              <a:ext cx="171711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5TB</a:t>
              </a:r>
              <a:endParaRPr lang="en-US" sz="1750" dirty="0"/>
            </a:p>
          </p:txBody>
        </p:sp>
        <p:sp>
          <p:nvSpPr>
            <p:cNvPr id="22" name="Text 20"/>
            <p:cNvSpPr/>
            <p:nvPr/>
          </p:nvSpPr>
          <p:spPr>
            <a:xfrm>
              <a:off x="7544991" y="3456027"/>
              <a:ext cx="171711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$280</a:t>
              </a:r>
              <a:endParaRPr lang="en-US" sz="1750" dirty="0"/>
            </a:p>
          </p:txBody>
        </p:sp>
        <p:sp>
          <p:nvSpPr>
            <p:cNvPr id="23" name="Text 21"/>
            <p:cNvSpPr/>
            <p:nvPr/>
          </p:nvSpPr>
          <p:spPr>
            <a:xfrm>
              <a:off x="9719072" y="3456027"/>
              <a:ext cx="1717119" cy="719138"/>
            </a:xfrm>
            <a:prstGeom prst="rect">
              <a:avLst/>
            </a:prstGeom>
            <a:noFill/>
            <a:ln/>
          </p:spPr>
          <p:txBody>
            <a:bodyPr wrap="squar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Low cost, fast access</a:t>
              </a:r>
              <a:endParaRPr lang="en-US" sz="1750" dirty="0"/>
            </a:p>
          </p:txBody>
        </p:sp>
        <p:sp>
          <p:nvSpPr>
            <p:cNvPr id="24" name="Text 22"/>
            <p:cNvSpPr/>
            <p:nvPr/>
          </p:nvSpPr>
          <p:spPr>
            <a:xfrm>
              <a:off x="11893153" y="3456027"/>
              <a:ext cx="172092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Requires setup</a:t>
              </a:r>
              <a:endParaRPr lang="en-US" sz="1750" dirty="0"/>
            </a:p>
          </p:txBody>
        </p:sp>
        <p:sp>
          <p:nvSpPr>
            <p:cNvPr id="25" name="Shape 23"/>
            <p:cNvSpPr/>
            <p:nvPr/>
          </p:nvSpPr>
          <p:spPr>
            <a:xfrm>
              <a:off x="794147" y="4317563"/>
              <a:ext cx="13044607" cy="1003935"/>
            </a:xfrm>
            <a:prstGeom prst="rect">
              <a:avLst/>
            </a:prstGeom>
            <a:solidFill>
              <a:srgbClr val="000000">
                <a:alpha val="4000"/>
              </a:srgbClr>
            </a:solidFill>
            <a:ln/>
          </p:spPr>
        </p:sp>
        <p:sp>
          <p:nvSpPr>
            <p:cNvPr id="26" name="Text 24"/>
            <p:cNvSpPr/>
            <p:nvPr/>
          </p:nvSpPr>
          <p:spPr>
            <a:xfrm>
              <a:off x="1018937" y="4459962"/>
              <a:ext cx="172092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NAS (On-Prem)</a:t>
              </a:r>
              <a:endParaRPr lang="en-US" sz="1750" dirty="0"/>
            </a:p>
          </p:txBody>
        </p:sp>
        <p:sp>
          <p:nvSpPr>
            <p:cNvPr id="27" name="Text 25"/>
            <p:cNvSpPr/>
            <p:nvPr/>
          </p:nvSpPr>
          <p:spPr>
            <a:xfrm>
              <a:off x="3196828" y="4459962"/>
              <a:ext cx="171711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Synology RAID 5</a:t>
              </a:r>
              <a:endParaRPr lang="en-US" sz="1750" dirty="0"/>
            </a:p>
          </p:txBody>
        </p:sp>
        <p:sp>
          <p:nvSpPr>
            <p:cNvPr id="28" name="Text 26"/>
            <p:cNvSpPr/>
            <p:nvPr/>
          </p:nvSpPr>
          <p:spPr>
            <a:xfrm>
              <a:off x="5370909" y="4459962"/>
              <a:ext cx="1717119" cy="359569"/>
            </a:xfrm>
            <a:prstGeom prst="rect">
              <a:avLst/>
            </a:prstGeom>
            <a:noFill/>
            <a:ln/>
          </p:spPr>
          <p:txBody>
            <a:bodyPr wrap="non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5TB</a:t>
              </a:r>
              <a:endParaRPr lang="en-US" sz="1750" dirty="0"/>
            </a:p>
          </p:txBody>
        </p:sp>
        <p:sp>
          <p:nvSpPr>
            <p:cNvPr id="29" name="Text 27"/>
            <p:cNvSpPr/>
            <p:nvPr/>
          </p:nvSpPr>
          <p:spPr>
            <a:xfrm>
              <a:off x="7544991" y="4459962"/>
              <a:ext cx="1717119" cy="719138"/>
            </a:xfrm>
            <a:prstGeom prst="rect">
              <a:avLst/>
            </a:prstGeom>
            <a:noFill/>
            <a:ln/>
          </p:spPr>
          <p:txBody>
            <a:bodyPr wrap="squar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$1200 (one-time)</a:t>
              </a:r>
              <a:endParaRPr lang="en-US" sz="1750" dirty="0"/>
            </a:p>
          </p:txBody>
        </p:sp>
        <p:sp>
          <p:nvSpPr>
            <p:cNvPr id="30" name="Text 28"/>
            <p:cNvSpPr/>
            <p:nvPr/>
          </p:nvSpPr>
          <p:spPr>
            <a:xfrm>
              <a:off x="9719072" y="4459962"/>
              <a:ext cx="1717119" cy="719138"/>
            </a:xfrm>
            <a:prstGeom prst="rect">
              <a:avLst/>
            </a:prstGeom>
            <a:noFill/>
            <a:ln/>
          </p:spPr>
          <p:txBody>
            <a:bodyPr wrap="squar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Full control, high speed</a:t>
              </a:r>
              <a:endParaRPr lang="en-US" sz="1750" dirty="0"/>
            </a:p>
          </p:txBody>
        </p:sp>
        <p:sp>
          <p:nvSpPr>
            <p:cNvPr id="31" name="Text 29"/>
            <p:cNvSpPr/>
            <p:nvPr/>
          </p:nvSpPr>
          <p:spPr>
            <a:xfrm>
              <a:off x="11893153" y="4459962"/>
              <a:ext cx="1720929" cy="719138"/>
            </a:xfrm>
            <a:prstGeom prst="rect">
              <a:avLst/>
            </a:prstGeom>
            <a:noFill/>
            <a:ln/>
          </p:spPr>
          <p:txBody>
            <a:bodyPr wrap="squar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Hardware failure risk</a:t>
              </a:r>
              <a:endParaRPr lang="en-US" sz="1750" dirty="0"/>
            </a:p>
          </p:txBody>
        </p:sp>
      </p:grpSp>
      <p:grpSp>
        <p:nvGrpSpPr>
          <p:cNvPr id="43" name="Group 42">
            <a:extLst>
              <a:ext uri="{FF2B5EF4-FFF2-40B4-BE49-F238E27FC236}">
                <a16:creationId xmlns:a16="http://schemas.microsoft.com/office/drawing/2014/main" id="{5B9B34A0-7450-DA39-3C64-6F1499D7315B}"/>
              </a:ext>
            </a:extLst>
          </p:cNvPr>
          <p:cNvGrpSpPr/>
          <p:nvPr/>
        </p:nvGrpSpPr>
        <p:grpSpPr>
          <a:xfrm>
            <a:off x="786527" y="5581888"/>
            <a:ext cx="13057346" cy="2029301"/>
            <a:chOff x="786527" y="5581888"/>
            <a:chExt cx="13057346" cy="2029301"/>
          </a:xfrm>
        </p:grpSpPr>
        <p:sp>
          <p:nvSpPr>
            <p:cNvPr id="32" name="Shape 30"/>
            <p:cNvSpPr/>
            <p:nvPr/>
          </p:nvSpPr>
          <p:spPr>
            <a:xfrm>
              <a:off x="786527" y="5581888"/>
              <a:ext cx="4202668" cy="2029301"/>
            </a:xfrm>
            <a:prstGeom prst="roundRect">
              <a:avLst>
                <a:gd name="adj" fmla="val 4652"/>
              </a:avLst>
            </a:prstGeom>
            <a:solidFill>
              <a:srgbClr val="EBE2E0"/>
            </a:solidFill>
            <a:ln w="7620">
              <a:solidFill>
                <a:srgbClr val="D1C8C6"/>
              </a:solidFill>
              <a:prstDash val="solid"/>
            </a:ln>
          </p:spPr>
        </p:sp>
        <p:sp>
          <p:nvSpPr>
            <p:cNvPr id="33" name="Text 31"/>
            <p:cNvSpPr/>
            <p:nvPr/>
          </p:nvSpPr>
          <p:spPr>
            <a:xfrm>
              <a:off x="1018818" y="5814179"/>
              <a:ext cx="2809280" cy="351234"/>
            </a:xfrm>
            <a:prstGeom prst="rect">
              <a:avLst/>
            </a:prstGeom>
            <a:noFill/>
            <a:ln/>
          </p:spPr>
          <p:txBody>
            <a:bodyPr wrap="none" lIns="0" tIns="0" rIns="0" bIns="0" rtlCol="0" anchor="t"/>
            <a:lstStyle/>
            <a:p>
              <a:pPr marL="0" indent="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Cloud Backup</a:t>
              </a:r>
              <a:endParaRPr lang="en-US" sz="2200" dirty="0"/>
            </a:p>
          </p:txBody>
        </p:sp>
        <p:sp>
          <p:nvSpPr>
            <p:cNvPr id="34" name="Text 32"/>
            <p:cNvSpPr/>
            <p:nvPr/>
          </p:nvSpPr>
          <p:spPr>
            <a:xfrm>
              <a:off x="1018818" y="6300192"/>
              <a:ext cx="3738086" cy="719138"/>
            </a:xfrm>
            <a:prstGeom prst="rect">
              <a:avLst/>
            </a:prstGeom>
            <a:noFill/>
            <a:ln/>
          </p:spPr>
          <p:txBody>
            <a:bodyPr wrap="squar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AWS S3 Glacier, 5TB, $300/year, secure, scalable, retrieval delays.</a:t>
              </a:r>
              <a:endParaRPr lang="en-US" sz="1750" dirty="0"/>
            </a:p>
          </p:txBody>
        </p:sp>
        <p:sp>
          <p:nvSpPr>
            <p:cNvPr id="35" name="Shape 33"/>
            <p:cNvSpPr/>
            <p:nvPr/>
          </p:nvSpPr>
          <p:spPr>
            <a:xfrm>
              <a:off x="5213866" y="5581888"/>
              <a:ext cx="4202668" cy="2029301"/>
            </a:xfrm>
            <a:prstGeom prst="roundRect">
              <a:avLst>
                <a:gd name="adj" fmla="val 4652"/>
              </a:avLst>
            </a:prstGeom>
            <a:solidFill>
              <a:srgbClr val="EBE2E0"/>
            </a:solidFill>
            <a:ln w="7620">
              <a:solidFill>
                <a:srgbClr val="D1C8C6"/>
              </a:solidFill>
              <a:prstDash val="solid"/>
            </a:ln>
          </p:spPr>
        </p:sp>
        <p:sp>
          <p:nvSpPr>
            <p:cNvPr id="36" name="Text 34"/>
            <p:cNvSpPr/>
            <p:nvPr/>
          </p:nvSpPr>
          <p:spPr>
            <a:xfrm>
              <a:off x="5446157" y="5814179"/>
              <a:ext cx="2809280" cy="351234"/>
            </a:xfrm>
            <a:prstGeom prst="rect">
              <a:avLst/>
            </a:prstGeom>
            <a:noFill/>
            <a:ln/>
          </p:spPr>
          <p:txBody>
            <a:bodyPr wrap="none" lIns="0" tIns="0" rIns="0" bIns="0" rtlCol="0" anchor="t"/>
            <a:lstStyle/>
            <a:p>
              <a:pPr marL="0" indent="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Cloud Backup</a:t>
              </a:r>
              <a:endParaRPr lang="en-US" sz="2200" dirty="0"/>
            </a:p>
          </p:txBody>
        </p:sp>
        <p:sp>
          <p:nvSpPr>
            <p:cNvPr id="37" name="Text 35"/>
            <p:cNvSpPr/>
            <p:nvPr/>
          </p:nvSpPr>
          <p:spPr>
            <a:xfrm>
              <a:off x="5446157" y="6300192"/>
              <a:ext cx="3738086" cy="1078706"/>
            </a:xfrm>
            <a:prstGeom prst="rect">
              <a:avLst/>
            </a:prstGeom>
            <a:noFill/>
            <a:ln/>
          </p:spPr>
          <p:txBody>
            <a:bodyPr wrap="squar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Google Coldline, 5TB, $280/year, low cost, fast access, requires setup.</a:t>
              </a:r>
              <a:endParaRPr lang="en-US" sz="1750" dirty="0"/>
            </a:p>
          </p:txBody>
        </p:sp>
        <p:sp>
          <p:nvSpPr>
            <p:cNvPr id="38" name="Shape 36"/>
            <p:cNvSpPr/>
            <p:nvPr/>
          </p:nvSpPr>
          <p:spPr>
            <a:xfrm>
              <a:off x="9641205" y="5581888"/>
              <a:ext cx="4202668" cy="2029301"/>
            </a:xfrm>
            <a:prstGeom prst="roundRect">
              <a:avLst>
                <a:gd name="adj" fmla="val 4652"/>
              </a:avLst>
            </a:prstGeom>
            <a:solidFill>
              <a:srgbClr val="EBE2E0"/>
            </a:solidFill>
            <a:ln w="7620">
              <a:solidFill>
                <a:srgbClr val="D1C8C6"/>
              </a:solidFill>
              <a:prstDash val="solid"/>
            </a:ln>
          </p:spPr>
        </p:sp>
        <p:sp>
          <p:nvSpPr>
            <p:cNvPr id="39" name="Text 37"/>
            <p:cNvSpPr/>
            <p:nvPr/>
          </p:nvSpPr>
          <p:spPr>
            <a:xfrm>
              <a:off x="9873496" y="5814179"/>
              <a:ext cx="2809280" cy="351234"/>
            </a:xfrm>
            <a:prstGeom prst="rect">
              <a:avLst/>
            </a:prstGeom>
            <a:noFill/>
            <a:ln/>
          </p:spPr>
          <p:txBody>
            <a:bodyPr wrap="none" lIns="0" tIns="0" rIns="0" bIns="0" rtlCol="0" anchor="t"/>
            <a:lstStyle/>
            <a:p>
              <a:pPr marL="0" indent="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NAS (On-Prem)</a:t>
              </a:r>
              <a:endParaRPr lang="en-US" sz="2200" dirty="0"/>
            </a:p>
          </p:txBody>
        </p:sp>
        <p:sp>
          <p:nvSpPr>
            <p:cNvPr id="40" name="Text 38"/>
            <p:cNvSpPr/>
            <p:nvPr/>
          </p:nvSpPr>
          <p:spPr>
            <a:xfrm>
              <a:off x="9873496" y="6300192"/>
              <a:ext cx="3738086" cy="1078706"/>
            </a:xfrm>
            <a:prstGeom prst="rect">
              <a:avLst/>
            </a:prstGeom>
            <a:noFill/>
            <a:ln/>
          </p:spPr>
          <p:txBody>
            <a:bodyPr wrap="square" lIns="0" tIns="0" rIns="0" bIns="0" rtlCol="0" anchor="t"/>
            <a:lstStyle/>
            <a:p>
              <a:pPr marL="0" indent="0">
                <a:lnSpc>
                  <a:spcPts val="2800"/>
                </a:lnSpc>
                <a:buNone/>
              </a:pPr>
              <a:r>
                <a:rPr lang="en-US" sz="1750" dirty="0">
                  <a:solidFill>
                    <a:srgbClr val="443728"/>
                  </a:solidFill>
                  <a:latin typeface="Open Sans" pitchFamily="34" charset="0"/>
                  <a:ea typeface="Open Sans" pitchFamily="34" charset="-122"/>
                  <a:cs typeface="Open Sans" pitchFamily="34" charset="-120"/>
                </a:rPr>
                <a:t>Synology RAID 5, 5TB, $1200 (one-time), full control, high speed, hardware failure risk.</a:t>
              </a:r>
              <a:endParaRPr lang="en-US" sz="1750" dirty="0"/>
            </a:p>
          </p:txBody>
        </p:sp>
      </p:grpSp>
      <p:sp>
        <p:nvSpPr>
          <p:cNvPr id="41" name="Half Frame 40">
            <a:extLst>
              <a:ext uri="{FF2B5EF4-FFF2-40B4-BE49-F238E27FC236}">
                <a16:creationId xmlns:a16="http://schemas.microsoft.com/office/drawing/2014/main" id="{0A9C2B21-6A7B-B913-BBF1-A225CBC19749}"/>
              </a:ext>
            </a:extLst>
          </p:cNvPr>
          <p:cNvSpPr/>
          <p:nvPr/>
        </p:nvSpPr>
        <p:spPr>
          <a:xfrm rot="10800000">
            <a:off x="9589168" y="6669759"/>
            <a:ext cx="5041232" cy="1559840"/>
          </a:xfrm>
          <a:prstGeom prst="halfFram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30754" y="674132"/>
            <a:ext cx="5078373" cy="486013"/>
          </a:xfrm>
          <a:prstGeom prst="rect">
            <a:avLst/>
          </a:prstGeom>
          <a:noFill/>
          <a:ln/>
        </p:spPr>
        <p:txBody>
          <a:bodyPr wrap="none" lIns="0" tIns="0" rIns="0" bIns="0" rtlCol="0" anchor="t"/>
          <a:lstStyle/>
          <a:p>
            <a:pPr marL="0" indent="0">
              <a:lnSpc>
                <a:spcPts val="3800"/>
              </a:lnSpc>
              <a:buNone/>
            </a:pPr>
            <a:r>
              <a:rPr lang="en-US" sz="3050" b="1" dirty="0">
                <a:solidFill>
                  <a:srgbClr val="443728"/>
                </a:solidFill>
                <a:latin typeface="Crimson Pro Bold" pitchFamily="34" charset="0"/>
                <a:ea typeface="Crimson Pro Bold" pitchFamily="34" charset="-122"/>
                <a:cs typeface="Crimson Pro Bold" pitchFamily="34" charset="-120"/>
              </a:rPr>
              <a:t>Cybersecurity Risk Assessment</a:t>
            </a:r>
            <a:endParaRPr lang="en-US" sz="3050" dirty="0"/>
          </a:p>
        </p:txBody>
      </p:sp>
      <p:grpSp>
        <p:nvGrpSpPr>
          <p:cNvPr id="53" name="Group 52">
            <a:extLst>
              <a:ext uri="{FF2B5EF4-FFF2-40B4-BE49-F238E27FC236}">
                <a16:creationId xmlns:a16="http://schemas.microsoft.com/office/drawing/2014/main" id="{F05A7F6B-DBB0-DB37-4CE2-F4DD5F7F56F1}"/>
              </a:ext>
            </a:extLst>
          </p:cNvPr>
          <p:cNvGrpSpPr/>
          <p:nvPr/>
        </p:nvGrpSpPr>
        <p:grpSpPr>
          <a:xfrm>
            <a:off x="6030754" y="1393388"/>
            <a:ext cx="8055292" cy="2764750"/>
            <a:chOff x="6030754" y="1393388"/>
            <a:chExt cx="8055292" cy="2764750"/>
          </a:xfrm>
        </p:grpSpPr>
        <p:sp>
          <p:nvSpPr>
            <p:cNvPr id="4" name="Shape 1"/>
            <p:cNvSpPr/>
            <p:nvPr/>
          </p:nvSpPr>
          <p:spPr>
            <a:xfrm>
              <a:off x="6030754" y="1393388"/>
              <a:ext cx="8055292" cy="2764750"/>
            </a:xfrm>
            <a:prstGeom prst="roundRect">
              <a:avLst>
                <a:gd name="adj" fmla="val 2363"/>
              </a:avLst>
            </a:prstGeom>
            <a:noFill/>
            <a:ln w="7620">
              <a:solidFill>
                <a:srgbClr val="000000">
                  <a:alpha val="8000"/>
                </a:srgbClr>
              </a:solidFill>
              <a:prstDash val="solid"/>
            </a:ln>
          </p:spPr>
        </p:sp>
        <p:sp>
          <p:nvSpPr>
            <p:cNvPr id="5" name="Shape 2"/>
            <p:cNvSpPr/>
            <p:nvPr/>
          </p:nvSpPr>
          <p:spPr>
            <a:xfrm>
              <a:off x="6038374" y="1401008"/>
              <a:ext cx="8041600" cy="450413"/>
            </a:xfrm>
            <a:prstGeom prst="rect">
              <a:avLst/>
            </a:prstGeom>
            <a:solidFill>
              <a:srgbClr val="FFFFFF">
                <a:alpha val="4000"/>
              </a:srgbClr>
            </a:solidFill>
            <a:ln/>
          </p:spPr>
        </p:sp>
        <p:sp>
          <p:nvSpPr>
            <p:cNvPr id="6" name="Text 3"/>
            <p:cNvSpPr/>
            <p:nvPr/>
          </p:nvSpPr>
          <p:spPr>
            <a:xfrm>
              <a:off x="6194465" y="1501854"/>
              <a:ext cx="1025366" cy="248722"/>
            </a:xfrm>
            <a:prstGeom prst="rect">
              <a:avLst/>
            </a:prstGeom>
            <a:noFill/>
            <a:ln/>
          </p:spPr>
          <p:txBody>
            <a:bodyPr wrap="none" lIns="0" tIns="0" rIns="0" bIns="0" rtlCol="0" anchor="t"/>
            <a:lstStyle/>
            <a:p>
              <a:pPr marL="0" indent="0" algn="ctr">
                <a:lnSpc>
                  <a:spcPts val="1950"/>
                </a:lnSpc>
                <a:buNone/>
              </a:pPr>
              <a:r>
                <a:rPr lang="en-US" sz="1200" b="1" dirty="0">
                  <a:solidFill>
                    <a:srgbClr val="443728"/>
                  </a:solidFill>
                  <a:latin typeface="Open Sans" pitchFamily="34" charset="0"/>
                  <a:ea typeface="Open Sans" pitchFamily="34" charset="-122"/>
                  <a:cs typeface="Open Sans" pitchFamily="34" charset="-120"/>
                </a:rPr>
                <a:t>Threat</a:t>
              </a:r>
              <a:endParaRPr lang="en-US" sz="1200" dirty="0"/>
            </a:p>
          </p:txBody>
        </p:sp>
        <p:sp>
          <p:nvSpPr>
            <p:cNvPr id="7" name="Text 4"/>
            <p:cNvSpPr/>
            <p:nvPr/>
          </p:nvSpPr>
          <p:spPr>
            <a:xfrm>
              <a:off x="7538442" y="1501854"/>
              <a:ext cx="1021556" cy="248722"/>
            </a:xfrm>
            <a:prstGeom prst="rect">
              <a:avLst/>
            </a:prstGeom>
            <a:noFill/>
            <a:ln/>
          </p:spPr>
          <p:txBody>
            <a:bodyPr wrap="none" lIns="0" tIns="0" rIns="0" bIns="0" rtlCol="0" anchor="t"/>
            <a:lstStyle/>
            <a:p>
              <a:pPr marL="0" indent="0" algn="ctr">
                <a:lnSpc>
                  <a:spcPts val="1950"/>
                </a:lnSpc>
                <a:buNone/>
              </a:pPr>
              <a:r>
                <a:rPr lang="en-US" sz="1200" b="1" dirty="0">
                  <a:solidFill>
                    <a:srgbClr val="443728"/>
                  </a:solidFill>
                  <a:latin typeface="Open Sans" pitchFamily="34" charset="0"/>
                  <a:ea typeface="Open Sans" pitchFamily="34" charset="-122"/>
                  <a:cs typeface="Open Sans" pitchFamily="34" charset="-120"/>
                </a:rPr>
                <a:t>Risk</a:t>
              </a:r>
              <a:endParaRPr lang="en-US" sz="1200" dirty="0"/>
            </a:p>
          </p:txBody>
        </p:sp>
        <p:sp>
          <p:nvSpPr>
            <p:cNvPr id="8" name="Text 5"/>
            <p:cNvSpPr/>
            <p:nvPr/>
          </p:nvSpPr>
          <p:spPr>
            <a:xfrm>
              <a:off x="8878610" y="1501854"/>
              <a:ext cx="1021556" cy="248722"/>
            </a:xfrm>
            <a:prstGeom prst="rect">
              <a:avLst/>
            </a:prstGeom>
            <a:noFill/>
            <a:ln/>
          </p:spPr>
          <p:txBody>
            <a:bodyPr wrap="none" lIns="0" tIns="0" rIns="0" bIns="0" rtlCol="0" anchor="t"/>
            <a:lstStyle/>
            <a:p>
              <a:pPr marL="0" indent="0" algn="ctr">
                <a:lnSpc>
                  <a:spcPts val="1950"/>
                </a:lnSpc>
                <a:buNone/>
              </a:pPr>
              <a:r>
                <a:rPr lang="en-US" sz="1200" b="1" dirty="0">
                  <a:solidFill>
                    <a:srgbClr val="443728"/>
                  </a:solidFill>
                  <a:latin typeface="Open Sans" pitchFamily="34" charset="0"/>
                  <a:ea typeface="Open Sans" pitchFamily="34" charset="-122"/>
                  <a:cs typeface="Open Sans" pitchFamily="34" charset="-120"/>
                </a:rPr>
                <a:t>Asset Type</a:t>
              </a:r>
              <a:endParaRPr lang="en-US" sz="1200" dirty="0"/>
            </a:p>
          </p:txBody>
        </p:sp>
        <p:sp>
          <p:nvSpPr>
            <p:cNvPr id="9" name="Text 6"/>
            <p:cNvSpPr/>
            <p:nvPr/>
          </p:nvSpPr>
          <p:spPr>
            <a:xfrm>
              <a:off x="10218777" y="1501854"/>
              <a:ext cx="1021556" cy="248722"/>
            </a:xfrm>
            <a:prstGeom prst="rect">
              <a:avLst/>
            </a:prstGeom>
            <a:noFill/>
            <a:ln/>
          </p:spPr>
          <p:txBody>
            <a:bodyPr wrap="none" lIns="0" tIns="0" rIns="0" bIns="0" rtlCol="0" anchor="t"/>
            <a:lstStyle/>
            <a:p>
              <a:pPr marL="0" indent="0" algn="ctr">
                <a:lnSpc>
                  <a:spcPts val="1950"/>
                </a:lnSpc>
                <a:buNone/>
              </a:pPr>
              <a:r>
                <a:rPr lang="en-US" sz="1200" b="1" dirty="0">
                  <a:solidFill>
                    <a:srgbClr val="443728"/>
                  </a:solidFill>
                  <a:latin typeface="Open Sans" pitchFamily="34" charset="0"/>
                  <a:ea typeface="Open Sans" pitchFamily="34" charset="-122"/>
                  <a:cs typeface="Open Sans" pitchFamily="34" charset="-120"/>
                </a:rPr>
                <a:t>Impact</a:t>
              </a:r>
              <a:endParaRPr lang="en-US" sz="1200" dirty="0"/>
            </a:p>
          </p:txBody>
        </p:sp>
        <p:sp>
          <p:nvSpPr>
            <p:cNvPr id="10" name="Text 7"/>
            <p:cNvSpPr/>
            <p:nvPr/>
          </p:nvSpPr>
          <p:spPr>
            <a:xfrm>
              <a:off x="11558945" y="1501854"/>
              <a:ext cx="1021556" cy="248722"/>
            </a:xfrm>
            <a:prstGeom prst="rect">
              <a:avLst/>
            </a:prstGeom>
            <a:noFill/>
            <a:ln/>
          </p:spPr>
          <p:txBody>
            <a:bodyPr wrap="none" lIns="0" tIns="0" rIns="0" bIns="0" rtlCol="0" anchor="t"/>
            <a:lstStyle/>
            <a:p>
              <a:pPr marL="0" indent="0" algn="ctr">
                <a:lnSpc>
                  <a:spcPts val="1950"/>
                </a:lnSpc>
                <a:buNone/>
              </a:pPr>
              <a:r>
                <a:rPr lang="en-US" sz="1200" b="1" dirty="0">
                  <a:solidFill>
                    <a:srgbClr val="443728"/>
                  </a:solidFill>
                  <a:latin typeface="Open Sans" pitchFamily="34" charset="0"/>
                  <a:ea typeface="Open Sans" pitchFamily="34" charset="-122"/>
                  <a:cs typeface="Open Sans" pitchFamily="34" charset="-120"/>
                </a:rPr>
                <a:t>Likelihood</a:t>
              </a:r>
              <a:endParaRPr lang="en-US" sz="1200" dirty="0"/>
            </a:p>
          </p:txBody>
        </p:sp>
        <p:sp>
          <p:nvSpPr>
            <p:cNvPr id="11" name="Text 8"/>
            <p:cNvSpPr/>
            <p:nvPr/>
          </p:nvSpPr>
          <p:spPr>
            <a:xfrm>
              <a:off x="12899112" y="1501854"/>
              <a:ext cx="1025366" cy="248722"/>
            </a:xfrm>
            <a:prstGeom prst="rect">
              <a:avLst/>
            </a:prstGeom>
            <a:noFill/>
            <a:ln/>
          </p:spPr>
          <p:txBody>
            <a:bodyPr wrap="none" lIns="0" tIns="0" rIns="0" bIns="0" rtlCol="0" anchor="t"/>
            <a:lstStyle/>
            <a:p>
              <a:pPr marL="0" indent="0" algn="ctr">
                <a:lnSpc>
                  <a:spcPts val="1950"/>
                </a:lnSpc>
                <a:buNone/>
              </a:pPr>
              <a:r>
                <a:rPr lang="en-US" sz="1200" b="1" dirty="0">
                  <a:solidFill>
                    <a:srgbClr val="443728"/>
                  </a:solidFill>
                  <a:latin typeface="Open Sans" pitchFamily="34" charset="0"/>
                  <a:ea typeface="Open Sans" pitchFamily="34" charset="-122"/>
                  <a:cs typeface="Open Sans" pitchFamily="34" charset="-120"/>
                </a:rPr>
                <a:t>Risk Level</a:t>
              </a:r>
              <a:endParaRPr lang="en-US" sz="1200" dirty="0"/>
            </a:p>
          </p:txBody>
        </p:sp>
        <p:sp>
          <p:nvSpPr>
            <p:cNvPr id="12" name="Shape 9"/>
            <p:cNvSpPr/>
            <p:nvPr/>
          </p:nvSpPr>
          <p:spPr>
            <a:xfrm>
              <a:off x="6038374" y="1851422"/>
              <a:ext cx="8041600" cy="699135"/>
            </a:xfrm>
            <a:prstGeom prst="rect">
              <a:avLst/>
            </a:prstGeom>
            <a:solidFill>
              <a:srgbClr val="000000">
                <a:alpha val="4000"/>
              </a:srgbClr>
            </a:solidFill>
            <a:ln/>
          </p:spPr>
        </p:sp>
        <p:sp>
          <p:nvSpPr>
            <p:cNvPr id="13" name="Text 10"/>
            <p:cNvSpPr/>
            <p:nvPr/>
          </p:nvSpPr>
          <p:spPr>
            <a:xfrm>
              <a:off x="6194465" y="1952268"/>
              <a:ext cx="1025366" cy="497443"/>
            </a:xfrm>
            <a:prstGeom prst="rect">
              <a:avLst/>
            </a:prstGeom>
            <a:noFill/>
            <a:ln/>
          </p:spPr>
          <p:txBody>
            <a:bodyPr wrap="squar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Unauthorized Access</a:t>
              </a:r>
              <a:endParaRPr lang="en-US" sz="1200" dirty="0"/>
            </a:p>
          </p:txBody>
        </p:sp>
        <p:sp>
          <p:nvSpPr>
            <p:cNvPr id="14" name="Text 11"/>
            <p:cNvSpPr/>
            <p:nvPr/>
          </p:nvSpPr>
          <p:spPr>
            <a:xfrm>
              <a:off x="7538442" y="1952268"/>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High</a:t>
              </a:r>
              <a:endParaRPr lang="en-US" sz="1200" dirty="0"/>
            </a:p>
          </p:txBody>
        </p:sp>
        <p:sp>
          <p:nvSpPr>
            <p:cNvPr id="15" name="Text 12"/>
            <p:cNvSpPr/>
            <p:nvPr/>
          </p:nvSpPr>
          <p:spPr>
            <a:xfrm>
              <a:off x="8878610" y="1952268"/>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Resident Data</a:t>
              </a:r>
              <a:endParaRPr lang="en-US" sz="1200" dirty="0"/>
            </a:p>
          </p:txBody>
        </p:sp>
        <p:sp>
          <p:nvSpPr>
            <p:cNvPr id="16" name="Text 13"/>
            <p:cNvSpPr/>
            <p:nvPr/>
          </p:nvSpPr>
          <p:spPr>
            <a:xfrm>
              <a:off x="10218777" y="1952268"/>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Severe</a:t>
              </a:r>
              <a:endParaRPr lang="en-US" sz="1200" dirty="0"/>
            </a:p>
          </p:txBody>
        </p:sp>
        <p:sp>
          <p:nvSpPr>
            <p:cNvPr id="17" name="Text 14"/>
            <p:cNvSpPr/>
            <p:nvPr/>
          </p:nvSpPr>
          <p:spPr>
            <a:xfrm>
              <a:off x="11558945" y="1952268"/>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Likely</a:t>
              </a:r>
              <a:endParaRPr lang="en-US" sz="1200" dirty="0"/>
            </a:p>
          </p:txBody>
        </p:sp>
        <p:sp>
          <p:nvSpPr>
            <p:cNvPr id="18" name="Text 15"/>
            <p:cNvSpPr/>
            <p:nvPr/>
          </p:nvSpPr>
          <p:spPr>
            <a:xfrm>
              <a:off x="12899112" y="1952268"/>
              <a:ext cx="102536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Critical</a:t>
              </a:r>
              <a:endParaRPr lang="en-US" sz="1200" dirty="0"/>
            </a:p>
          </p:txBody>
        </p:sp>
        <p:sp>
          <p:nvSpPr>
            <p:cNvPr id="19" name="Shape 16"/>
            <p:cNvSpPr/>
            <p:nvPr/>
          </p:nvSpPr>
          <p:spPr>
            <a:xfrm>
              <a:off x="6038374" y="2550557"/>
              <a:ext cx="8041600" cy="699135"/>
            </a:xfrm>
            <a:prstGeom prst="rect">
              <a:avLst/>
            </a:prstGeom>
            <a:solidFill>
              <a:srgbClr val="FFFFFF">
                <a:alpha val="4000"/>
              </a:srgbClr>
            </a:solidFill>
            <a:ln/>
          </p:spPr>
        </p:sp>
        <p:sp>
          <p:nvSpPr>
            <p:cNvPr id="20" name="Text 17"/>
            <p:cNvSpPr/>
            <p:nvPr/>
          </p:nvSpPr>
          <p:spPr>
            <a:xfrm>
              <a:off x="6194465" y="2651403"/>
              <a:ext cx="102536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Data Breach</a:t>
              </a:r>
              <a:endParaRPr lang="en-US" sz="1200" dirty="0"/>
            </a:p>
          </p:txBody>
        </p:sp>
        <p:sp>
          <p:nvSpPr>
            <p:cNvPr id="21" name="Text 18"/>
            <p:cNvSpPr/>
            <p:nvPr/>
          </p:nvSpPr>
          <p:spPr>
            <a:xfrm>
              <a:off x="7538442" y="2651403"/>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High</a:t>
              </a:r>
              <a:endParaRPr lang="en-US" sz="1200" dirty="0"/>
            </a:p>
          </p:txBody>
        </p:sp>
        <p:sp>
          <p:nvSpPr>
            <p:cNvPr id="22" name="Text 19"/>
            <p:cNvSpPr/>
            <p:nvPr/>
          </p:nvSpPr>
          <p:spPr>
            <a:xfrm>
              <a:off x="8878610" y="2651403"/>
              <a:ext cx="1021556" cy="497443"/>
            </a:xfrm>
            <a:prstGeom prst="rect">
              <a:avLst/>
            </a:prstGeom>
            <a:noFill/>
            <a:ln/>
          </p:spPr>
          <p:txBody>
            <a:bodyPr wrap="squar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Financial Records</a:t>
              </a:r>
              <a:endParaRPr lang="en-US" sz="1200" dirty="0"/>
            </a:p>
          </p:txBody>
        </p:sp>
        <p:sp>
          <p:nvSpPr>
            <p:cNvPr id="23" name="Text 20"/>
            <p:cNvSpPr/>
            <p:nvPr/>
          </p:nvSpPr>
          <p:spPr>
            <a:xfrm>
              <a:off x="10218777" y="2651403"/>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Severe</a:t>
              </a:r>
              <a:endParaRPr lang="en-US" sz="1200" dirty="0"/>
            </a:p>
          </p:txBody>
        </p:sp>
        <p:sp>
          <p:nvSpPr>
            <p:cNvPr id="24" name="Text 21"/>
            <p:cNvSpPr/>
            <p:nvPr/>
          </p:nvSpPr>
          <p:spPr>
            <a:xfrm>
              <a:off x="11558945" y="2651403"/>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Possible</a:t>
              </a:r>
              <a:endParaRPr lang="en-US" sz="1200" dirty="0"/>
            </a:p>
          </p:txBody>
        </p:sp>
        <p:sp>
          <p:nvSpPr>
            <p:cNvPr id="25" name="Text 22"/>
            <p:cNvSpPr/>
            <p:nvPr/>
          </p:nvSpPr>
          <p:spPr>
            <a:xfrm>
              <a:off x="12899112" y="2651403"/>
              <a:ext cx="102536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High</a:t>
              </a:r>
              <a:endParaRPr lang="en-US" sz="1200" dirty="0"/>
            </a:p>
          </p:txBody>
        </p:sp>
        <p:sp>
          <p:nvSpPr>
            <p:cNvPr id="26" name="Shape 23"/>
            <p:cNvSpPr/>
            <p:nvPr/>
          </p:nvSpPr>
          <p:spPr>
            <a:xfrm>
              <a:off x="6038374" y="3249692"/>
              <a:ext cx="8041600" cy="450413"/>
            </a:xfrm>
            <a:prstGeom prst="rect">
              <a:avLst/>
            </a:prstGeom>
            <a:solidFill>
              <a:srgbClr val="000000">
                <a:alpha val="4000"/>
              </a:srgbClr>
            </a:solidFill>
            <a:ln/>
          </p:spPr>
        </p:sp>
        <p:sp>
          <p:nvSpPr>
            <p:cNvPr id="27" name="Text 24"/>
            <p:cNvSpPr/>
            <p:nvPr/>
          </p:nvSpPr>
          <p:spPr>
            <a:xfrm>
              <a:off x="6194465" y="3350538"/>
              <a:ext cx="102536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Phishing</a:t>
              </a:r>
              <a:endParaRPr lang="en-US" sz="1200" dirty="0"/>
            </a:p>
          </p:txBody>
        </p:sp>
        <p:sp>
          <p:nvSpPr>
            <p:cNvPr id="28" name="Text 25"/>
            <p:cNvSpPr/>
            <p:nvPr/>
          </p:nvSpPr>
          <p:spPr>
            <a:xfrm>
              <a:off x="7538442" y="3350538"/>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Medium</a:t>
              </a:r>
              <a:endParaRPr lang="en-US" sz="1200" dirty="0"/>
            </a:p>
          </p:txBody>
        </p:sp>
        <p:sp>
          <p:nvSpPr>
            <p:cNvPr id="29" name="Text 26"/>
            <p:cNvSpPr/>
            <p:nvPr/>
          </p:nvSpPr>
          <p:spPr>
            <a:xfrm>
              <a:off x="8878610" y="3350538"/>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Email System</a:t>
              </a:r>
              <a:endParaRPr lang="en-US" sz="1200" dirty="0"/>
            </a:p>
          </p:txBody>
        </p:sp>
        <p:sp>
          <p:nvSpPr>
            <p:cNvPr id="30" name="Text 27"/>
            <p:cNvSpPr/>
            <p:nvPr/>
          </p:nvSpPr>
          <p:spPr>
            <a:xfrm>
              <a:off x="10218777" y="3350538"/>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Moderate</a:t>
              </a:r>
              <a:endParaRPr lang="en-US" sz="1200" dirty="0"/>
            </a:p>
          </p:txBody>
        </p:sp>
        <p:sp>
          <p:nvSpPr>
            <p:cNvPr id="31" name="Text 28"/>
            <p:cNvSpPr/>
            <p:nvPr/>
          </p:nvSpPr>
          <p:spPr>
            <a:xfrm>
              <a:off x="11558945" y="3350538"/>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Likely</a:t>
              </a:r>
              <a:endParaRPr lang="en-US" sz="1200" dirty="0"/>
            </a:p>
          </p:txBody>
        </p:sp>
        <p:sp>
          <p:nvSpPr>
            <p:cNvPr id="32" name="Text 29"/>
            <p:cNvSpPr/>
            <p:nvPr/>
          </p:nvSpPr>
          <p:spPr>
            <a:xfrm>
              <a:off x="12899112" y="3350538"/>
              <a:ext cx="102536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High</a:t>
              </a:r>
              <a:endParaRPr lang="en-US" sz="1200" dirty="0"/>
            </a:p>
          </p:txBody>
        </p:sp>
        <p:sp>
          <p:nvSpPr>
            <p:cNvPr id="33" name="Shape 30"/>
            <p:cNvSpPr/>
            <p:nvPr/>
          </p:nvSpPr>
          <p:spPr>
            <a:xfrm>
              <a:off x="6038374" y="3700105"/>
              <a:ext cx="8041600" cy="450413"/>
            </a:xfrm>
            <a:prstGeom prst="rect">
              <a:avLst/>
            </a:prstGeom>
            <a:solidFill>
              <a:srgbClr val="FFFFFF">
                <a:alpha val="4000"/>
              </a:srgbClr>
            </a:solidFill>
            <a:ln/>
          </p:spPr>
        </p:sp>
        <p:sp>
          <p:nvSpPr>
            <p:cNvPr id="34" name="Text 31"/>
            <p:cNvSpPr/>
            <p:nvPr/>
          </p:nvSpPr>
          <p:spPr>
            <a:xfrm>
              <a:off x="6194465" y="3800951"/>
              <a:ext cx="102536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Ransomware</a:t>
              </a:r>
              <a:endParaRPr lang="en-US" sz="1200" dirty="0"/>
            </a:p>
          </p:txBody>
        </p:sp>
        <p:sp>
          <p:nvSpPr>
            <p:cNvPr id="35" name="Text 32"/>
            <p:cNvSpPr/>
            <p:nvPr/>
          </p:nvSpPr>
          <p:spPr>
            <a:xfrm>
              <a:off x="7538442" y="3800951"/>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High</a:t>
              </a:r>
              <a:endParaRPr lang="en-US" sz="1200" dirty="0"/>
            </a:p>
          </p:txBody>
        </p:sp>
        <p:sp>
          <p:nvSpPr>
            <p:cNvPr id="36" name="Text 33"/>
            <p:cNvSpPr/>
            <p:nvPr/>
          </p:nvSpPr>
          <p:spPr>
            <a:xfrm>
              <a:off x="8878610" y="3800951"/>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Local Servers</a:t>
              </a:r>
              <a:endParaRPr lang="en-US" sz="1200" dirty="0"/>
            </a:p>
          </p:txBody>
        </p:sp>
        <p:sp>
          <p:nvSpPr>
            <p:cNvPr id="37" name="Text 34"/>
            <p:cNvSpPr/>
            <p:nvPr/>
          </p:nvSpPr>
          <p:spPr>
            <a:xfrm>
              <a:off x="10218777" y="3800951"/>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Severe</a:t>
              </a:r>
              <a:endParaRPr lang="en-US" sz="1200" dirty="0"/>
            </a:p>
          </p:txBody>
        </p:sp>
        <p:sp>
          <p:nvSpPr>
            <p:cNvPr id="38" name="Text 35"/>
            <p:cNvSpPr/>
            <p:nvPr/>
          </p:nvSpPr>
          <p:spPr>
            <a:xfrm>
              <a:off x="11558945" y="3800951"/>
              <a:ext cx="102155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Possible</a:t>
              </a:r>
              <a:endParaRPr lang="en-US" sz="1200" dirty="0"/>
            </a:p>
          </p:txBody>
        </p:sp>
        <p:sp>
          <p:nvSpPr>
            <p:cNvPr id="39" name="Text 36"/>
            <p:cNvSpPr/>
            <p:nvPr/>
          </p:nvSpPr>
          <p:spPr>
            <a:xfrm>
              <a:off x="12899112" y="3800951"/>
              <a:ext cx="1025366" cy="248722"/>
            </a:xfrm>
            <a:prstGeom prst="rect">
              <a:avLst/>
            </a:prstGeom>
            <a:noFill/>
            <a:ln/>
          </p:spPr>
          <p:txBody>
            <a:bodyPr wrap="none" lIns="0" tIns="0" rIns="0" bIns="0" rtlCol="0" anchor="t"/>
            <a:lstStyle/>
            <a:p>
              <a:pPr marL="0" indent="0">
                <a:lnSpc>
                  <a:spcPts val="1950"/>
                </a:lnSpc>
                <a:buNone/>
              </a:pPr>
              <a:r>
                <a:rPr lang="en-US" sz="1200" dirty="0">
                  <a:solidFill>
                    <a:srgbClr val="443728"/>
                  </a:solidFill>
                  <a:latin typeface="Open Sans" pitchFamily="34" charset="0"/>
                  <a:ea typeface="Open Sans" pitchFamily="34" charset="-122"/>
                  <a:cs typeface="Open Sans" pitchFamily="34" charset="-120"/>
                </a:rPr>
                <a:t>High</a:t>
              </a:r>
              <a:endParaRPr lang="en-US" sz="1200" dirty="0"/>
            </a:p>
          </p:txBody>
        </p:sp>
      </p:grpSp>
      <p:grpSp>
        <p:nvGrpSpPr>
          <p:cNvPr id="55" name="Group 54">
            <a:extLst>
              <a:ext uri="{FF2B5EF4-FFF2-40B4-BE49-F238E27FC236}">
                <a16:creationId xmlns:a16="http://schemas.microsoft.com/office/drawing/2014/main" id="{0E169FE0-30A9-3C23-3EF1-34C1800D690E}"/>
              </a:ext>
            </a:extLst>
          </p:cNvPr>
          <p:cNvGrpSpPr/>
          <p:nvPr/>
        </p:nvGrpSpPr>
        <p:grpSpPr>
          <a:xfrm>
            <a:off x="6030754" y="4333042"/>
            <a:ext cx="8055292" cy="3222307"/>
            <a:chOff x="6030754" y="4333042"/>
            <a:chExt cx="8055292" cy="3222307"/>
          </a:xfrm>
        </p:grpSpPr>
        <p:pic>
          <p:nvPicPr>
            <p:cNvPr id="40" name="Image 1" descr="preencoded.png"/>
            <p:cNvPicPr>
              <a:picLocks noChangeAspect="1"/>
            </p:cNvPicPr>
            <p:nvPr/>
          </p:nvPicPr>
          <p:blipFill>
            <a:blip r:embed="rId4"/>
            <a:stretch>
              <a:fillRect/>
            </a:stretch>
          </p:blipFill>
          <p:spPr>
            <a:xfrm>
              <a:off x="6030754" y="4333042"/>
              <a:ext cx="388739" cy="388739"/>
            </a:xfrm>
            <a:prstGeom prst="rect">
              <a:avLst/>
            </a:prstGeom>
          </p:spPr>
        </p:pic>
        <p:pic>
          <p:nvPicPr>
            <p:cNvPr id="43" name="Image 2" descr="preencoded.png"/>
            <p:cNvPicPr>
              <a:picLocks noChangeAspect="1"/>
            </p:cNvPicPr>
            <p:nvPr/>
          </p:nvPicPr>
          <p:blipFill>
            <a:blip r:embed="rId5"/>
            <a:stretch>
              <a:fillRect/>
            </a:stretch>
          </p:blipFill>
          <p:spPr>
            <a:xfrm>
              <a:off x="10174962" y="4333042"/>
              <a:ext cx="388739" cy="388739"/>
            </a:xfrm>
            <a:prstGeom prst="rect">
              <a:avLst/>
            </a:prstGeom>
          </p:spPr>
        </p:pic>
        <p:grpSp>
          <p:nvGrpSpPr>
            <p:cNvPr id="54" name="Group 53">
              <a:extLst>
                <a:ext uri="{FF2B5EF4-FFF2-40B4-BE49-F238E27FC236}">
                  <a16:creationId xmlns:a16="http://schemas.microsoft.com/office/drawing/2014/main" id="{E091D1FD-A961-A711-7A1E-A408BF823A81}"/>
                </a:ext>
              </a:extLst>
            </p:cNvPr>
            <p:cNvGrpSpPr/>
            <p:nvPr/>
          </p:nvGrpSpPr>
          <p:grpSpPr>
            <a:xfrm>
              <a:off x="6030754" y="4877276"/>
              <a:ext cx="8055292" cy="2678073"/>
              <a:chOff x="6030754" y="4877276"/>
              <a:chExt cx="8055292" cy="2678073"/>
            </a:xfrm>
          </p:grpSpPr>
          <p:sp>
            <p:nvSpPr>
              <p:cNvPr id="41" name="Text 37"/>
              <p:cNvSpPr/>
              <p:nvPr/>
            </p:nvSpPr>
            <p:spPr>
              <a:xfrm>
                <a:off x="6030754" y="4877276"/>
                <a:ext cx="1944053" cy="243007"/>
              </a:xfrm>
              <a:prstGeom prst="rect">
                <a:avLst/>
              </a:prstGeom>
              <a:noFill/>
              <a:ln/>
            </p:spPr>
            <p:txBody>
              <a:bodyPr wrap="none" lIns="0" tIns="0" rIns="0" bIns="0" rtlCol="0" anchor="t"/>
              <a:lstStyle/>
              <a:p>
                <a:pPr marL="0" indent="0" algn="l">
                  <a:lnSpc>
                    <a:spcPts val="1900"/>
                  </a:lnSpc>
                  <a:buNone/>
                </a:pPr>
                <a:r>
                  <a:rPr lang="en-US" sz="1500" b="1" dirty="0">
                    <a:solidFill>
                      <a:srgbClr val="443728"/>
                    </a:solidFill>
                    <a:latin typeface="Crimson Pro Bold" pitchFamily="34" charset="0"/>
                    <a:ea typeface="Crimson Pro Bold" pitchFamily="34" charset="-122"/>
                    <a:cs typeface="Crimson Pro Bold" pitchFamily="34" charset="-120"/>
                  </a:rPr>
                  <a:t>Unauthorized Access</a:t>
                </a:r>
                <a:endParaRPr lang="en-US" sz="1500" dirty="0"/>
              </a:p>
            </p:txBody>
          </p:sp>
          <p:sp>
            <p:nvSpPr>
              <p:cNvPr id="42" name="Text 38"/>
              <p:cNvSpPr/>
              <p:nvPr/>
            </p:nvSpPr>
            <p:spPr>
              <a:xfrm>
                <a:off x="6030754" y="5213509"/>
                <a:ext cx="3910965" cy="248722"/>
              </a:xfrm>
              <a:prstGeom prst="rect">
                <a:avLst/>
              </a:prstGeom>
              <a:noFill/>
              <a:ln/>
            </p:spPr>
            <p:txBody>
              <a:bodyPr wrap="none" lIns="0" tIns="0" rIns="0" bIns="0" rtlCol="0" anchor="t"/>
              <a:lstStyle/>
              <a:p>
                <a:pPr marL="0" indent="0" algn="l">
                  <a:lnSpc>
                    <a:spcPts val="1950"/>
                  </a:lnSpc>
                  <a:buNone/>
                </a:pPr>
                <a:r>
                  <a:rPr lang="en-US" sz="1200" dirty="0">
                    <a:solidFill>
                      <a:srgbClr val="443728"/>
                    </a:solidFill>
                    <a:latin typeface="Open Sans" pitchFamily="34" charset="0"/>
                    <a:ea typeface="Open Sans" pitchFamily="34" charset="-122"/>
                    <a:cs typeface="Open Sans" pitchFamily="34" charset="-120"/>
                  </a:rPr>
                  <a:t>High risk, resident data, severe impact, likely, critical.</a:t>
                </a:r>
                <a:endParaRPr lang="en-US" sz="1200" dirty="0"/>
              </a:p>
            </p:txBody>
          </p:sp>
          <p:sp>
            <p:nvSpPr>
              <p:cNvPr id="44" name="Text 39"/>
              <p:cNvSpPr/>
              <p:nvPr/>
            </p:nvSpPr>
            <p:spPr>
              <a:xfrm>
                <a:off x="10174962" y="4877276"/>
                <a:ext cx="1944053" cy="243007"/>
              </a:xfrm>
              <a:prstGeom prst="rect">
                <a:avLst/>
              </a:prstGeom>
              <a:noFill/>
              <a:ln/>
            </p:spPr>
            <p:txBody>
              <a:bodyPr wrap="none" lIns="0" tIns="0" rIns="0" bIns="0" rtlCol="0" anchor="t"/>
              <a:lstStyle/>
              <a:p>
                <a:pPr marL="0" indent="0" algn="l">
                  <a:lnSpc>
                    <a:spcPts val="1900"/>
                  </a:lnSpc>
                  <a:buNone/>
                </a:pPr>
                <a:r>
                  <a:rPr lang="en-US" sz="1500" b="1" dirty="0">
                    <a:solidFill>
                      <a:srgbClr val="443728"/>
                    </a:solidFill>
                    <a:latin typeface="Crimson Pro Bold" pitchFamily="34" charset="0"/>
                    <a:ea typeface="Crimson Pro Bold" pitchFamily="34" charset="-122"/>
                    <a:cs typeface="Crimson Pro Bold" pitchFamily="34" charset="-120"/>
                  </a:rPr>
                  <a:t>Data Breach</a:t>
                </a:r>
                <a:endParaRPr lang="en-US" sz="1500" dirty="0"/>
              </a:p>
            </p:txBody>
          </p:sp>
          <p:sp>
            <p:nvSpPr>
              <p:cNvPr id="45" name="Text 40"/>
              <p:cNvSpPr/>
              <p:nvPr/>
            </p:nvSpPr>
            <p:spPr>
              <a:xfrm>
                <a:off x="10174962" y="5213509"/>
                <a:ext cx="3911084" cy="497443"/>
              </a:xfrm>
              <a:prstGeom prst="rect">
                <a:avLst/>
              </a:prstGeom>
              <a:noFill/>
              <a:ln/>
            </p:spPr>
            <p:txBody>
              <a:bodyPr wrap="square" lIns="0" tIns="0" rIns="0" bIns="0" rtlCol="0" anchor="t"/>
              <a:lstStyle/>
              <a:p>
                <a:pPr marL="0" indent="0" algn="l">
                  <a:lnSpc>
                    <a:spcPts val="1950"/>
                  </a:lnSpc>
                  <a:buNone/>
                </a:pPr>
                <a:r>
                  <a:rPr lang="en-US" sz="1200" dirty="0">
                    <a:solidFill>
                      <a:srgbClr val="443728"/>
                    </a:solidFill>
                    <a:latin typeface="Open Sans" pitchFamily="34" charset="0"/>
                    <a:ea typeface="Open Sans" pitchFamily="34" charset="-122"/>
                    <a:cs typeface="Open Sans" pitchFamily="34" charset="-120"/>
                  </a:rPr>
                  <a:t>High risk, financial records, severe impact, possible, high.</a:t>
                </a:r>
                <a:endParaRPr lang="en-US" sz="1200" dirty="0"/>
              </a:p>
            </p:txBody>
          </p:sp>
          <p:pic>
            <p:nvPicPr>
              <p:cNvPr id="46" name="Image 3" descr="preencoded.png"/>
              <p:cNvPicPr>
                <a:picLocks noChangeAspect="1"/>
              </p:cNvPicPr>
              <p:nvPr/>
            </p:nvPicPr>
            <p:blipFill>
              <a:blip r:embed="rId6"/>
              <a:stretch>
                <a:fillRect/>
              </a:stretch>
            </p:blipFill>
            <p:spPr>
              <a:xfrm>
                <a:off x="6030754" y="6177439"/>
                <a:ext cx="388739" cy="388739"/>
              </a:xfrm>
              <a:prstGeom prst="rect">
                <a:avLst/>
              </a:prstGeom>
            </p:spPr>
          </p:pic>
          <p:sp>
            <p:nvSpPr>
              <p:cNvPr id="47" name="Text 41"/>
              <p:cNvSpPr/>
              <p:nvPr/>
            </p:nvSpPr>
            <p:spPr>
              <a:xfrm>
                <a:off x="6030754" y="6721673"/>
                <a:ext cx="1944053" cy="243007"/>
              </a:xfrm>
              <a:prstGeom prst="rect">
                <a:avLst/>
              </a:prstGeom>
              <a:noFill/>
              <a:ln/>
            </p:spPr>
            <p:txBody>
              <a:bodyPr wrap="none" lIns="0" tIns="0" rIns="0" bIns="0" rtlCol="0" anchor="t"/>
              <a:lstStyle/>
              <a:p>
                <a:pPr marL="0" indent="0" algn="l">
                  <a:lnSpc>
                    <a:spcPts val="1900"/>
                  </a:lnSpc>
                  <a:buNone/>
                </a:pPr>
                <a:r>
                  <a:rPr lang="en-US" sz="1500" b="1" dirty="0">
                    <a:solidFill>
                      <a:srgbClr val="443728"/>
                    </a:solidFill>
                    <a:latin typeface="Crimson Pro Bold" pitchFamily="34" charset="0"/>
                    <a:ea typeface="Crimson Pro Bold" pitchFamily="34" charset="-122"/>
                    <a:cs typeface="Crimson Pro Bold" pitchFamily="34" charset="-120"/>
                  </a:rPr>
                  <a:t>Phishing</a:t>
                </a:r>
                <a:endParaRPr lang="en-US" sz="1500" dirty="0"/>
              </a:p>
            </p:txBody>
          </p:sp>
          <p:sp>
            <p:nvSpPr>
              <p:cNvPr id="48" name="Text 42"/>
              <p:cNvSpPr/>
              <p:nvPr/>
            </p:nvSpPr>
            <p:spPr>
              <a:xfrm>
                <a:off x="6030754" y="7057906"/>
                <a:ext cx="3910965" cy="497443"/>
              </a:xfrm>
              <a:prstGeom prst="rect">
                <a:avLst/>
              </a:prstGeom>
              <a:noFill/>
              <a:ln/>
            </p:spPr>
            <p:txBody>
              <a:bodyPr wrap="square" lIns="0" tIns="0" rIns="0" bIns="0" rtlCol="0" anchor="t"/>
              <a:lstStyle/>
              <a:p>
                <a:pPr marL="0" indent="0" algn="l">
                  <a:lnSpc>
                    <a:spcPts val="1950"/>
                  </a:lnSpc>
                  <a:buNone/>
                </a:pPr>
                <a:r>
                  <a:rPr lang="en-US" sz="1200" dirty="0">
                    <a:solidFill>
                      <a:srgbClr val="443728"/>
                    </a:solidFill>
                    <a:latin typeface="Open Sans" pitchFamily="34" charset="0"/>
                    <a:ea typeface="Open Sans" pitchFamily="34" charset="-122"/>
                    <a:cs typeface="Open Sans" pitchFamily="34" charset="-120"/>
                  </a:rPr>
                  <a:t>Medium risk, email system, moderate impact, likely, high.</a:t>
                </a:r>
                <a:endParaRPr lang="en-US" sz="1200" dirty="0"/>
              </a:p>
            </p:txBody>
          </p:sp>
          <p:pic>
            <p:nvPicPr>
              <p:cNvPr id="49" name="Image 4" descr="preencoded.png"/>
              <p:cNvPicPr>
                <a:picLocks noChangeAspect="1"/>
              </p:cNvPicPr>
              <p:nvPr/>
            </p:nvPicPr>
            <p:blipFill>
              <a:blip r:embed="rId7"/>
              <a:stretch>
                <a:fillRect/>
              </a:stretch>
            </p:blipFill>
            <p:spPr>
              <a:xfrm>
                <a:off x="10174962" y="6177439"/>
                <a:ext cx="388739" cy="388739"/>
              </a:xfrm>
              <a:prstGeom prst="rect">
                <a:avLst/>
              </a:prstGeom>
            </p:spPr>
          </p:pic>
          <p:sp>
            <p:nvSpPr>
              <p:cNvPr id="50" name="Text 43"/>
              <p:cNvSpPr/>
              <p:nvPr/>
            </p:nvSpPr>
            <p:spPr>
              <a:xfrm>
                <a:off x="10174962" y="6721673"/>
                <a:ext cx="1944053" cy="243007"/>
              </a:xfrm>
              <a:prstGeom prst="rect">
                <a:avLst/>
              </a:prstGeom>
              <a:noFill/>
              <a:ln/>
            </p:spPr>
            <p:txBody>
              <a:bodyPr wrap="none" lIns="0" tIns="0" rIns="0" bIns="0" rtlCol="0" anchor="t"/>
              <a:lstStyle/>
              <a:p>
                <a:pPr marL="0" indent="0" algn="l">
                  <a:lnSpc>
                    <a:spcPts val="1900"/>
                  </a:lnSpc>
                  <a:buNone/>
                </a:pPr>
                <a:r>
                  <a:rPr lang="en-US" sz="1500" b="1" dirty="0">
                    <a:solidFill>
                      <a:srgbClr val="443728"/>
                    </a:solidFill>
                    <a:latin typeface="Crimson Pro Bold" pitchFamily="34" charset="0"/>
                    <a:ea typeface="Crimson Pro Bold" pitchFamily="34" charset="-122"/>
                    <a:cs typeface="Crimson Pro Bold" pitchFamily="34" charset="-120"/>
                  </a:rPr>
                  <a:t>Ransomware</a:t>
                </a:r>
                <a:endParaRPr lang="en-US" sz="1500" dirty="0"/>
              </a:p>
            </p:txBody>
          </p:sp>
          <p:sp>
            <p:nvSpPr>
              <p:cNvPr id="51" name="Text 44"/>
              <p:cNvSpPr/>
              <p:nvPr/>
            </p:nvSpPr>
            <p:spPr>
              <a:xfrm>
                <a:off x="10174962" y="7057906"/>
                <a:ext cx="3911084" cy="248722"/>
              </a:xfrm>
              <a:prstGeom prst="rect">
                <a:avLst/>
              </a:prstGeom>
              <a:noFill/>
              <a:ln/>
            </p:spPr>
            <p:txBody>
              <a:bodyPr wrap="none" lIns="0" tIns="0" rIns="0" bIns="0" rtlCol="0" anchor="t"/>
              <a:lstStyle/>
              <a:p>
                <a:pPr marL="0" indent="0" algn="l">
                  <a:lnSpc>
                    <a:spcPts val="1950"/>
                  </a:lnSpc>
                  <a:buNone/>
                </a:pPr>
                <a:r>
                  <a:rPr lang="en-US" sz="1200" dirty="0">
                    <a:solidFill>
                      <a:srgbClr val="443728"/>
                    </a:solidFill>
                    <a:latin typeface="Open Sans" pitchFamily="34" charset="0"/>
                    <a:ea typeface="Open Sans" pitchFamily="34" charset="-122"/>
                    <a:cs typeface="Open Sans" pitchFamily="34" charset="-120"/>
                  </a:rPr>
                  <a:t>High risk, local servers, severe impact, possible, high.</a:t>
                </a:r>
                <a:endParaRPr lang="en-US" sz="1200" dirty="0"/>
              </a:p>
            </p:txBody>
          </p:sp>
        </p:grpSp>
      </p:grpSp>
      <p:sp>
        <p:nvSpPr>
          <p:cNvPr id="52" name="Half Frame 51">
            <a:extLst>
              <a:ext uri="{FF2B5EF4-FFF2-40B4-BE49-F238E27FC236}">
                <a16:creationId xmlns:a16="http://schemas.microsoft.com/office/drawing/2014/main" id="{BCEC1223-7B89-776D-5E1B-FD67720B8B9D}"/>
              </a:ext>
            </a:extLst>
          </p:cNvPr>
          <p:cNvSpPr/>
          <p:nvPr/>
        </p:nvSpPr>
        <p:spPr>
          <a:xfrm rot="10800000">
            <a:off x="9589168" y="6669759"/>
            <a:ext cx="5041232" cy="1559840"/>
          </a:xfrm>
          <a:prstGeom prst="halfFram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1046453" y="1552500"/>
            <a:ext cx="8224004" cy="708779"/>
          </a:xfrm>
          <a:prstGeom prst="rect">
            <a:avLst/>
          </a:prstGeom>
          <a:noFill/>
          <a:ln/>
        </p:spPr>
        <p:txBody>
          <a:bodyPr wrap="none" lIns="0" tIns="0" rIns="0" bIns="0" rtlCol="0" anchor="t"/>
          <a:lstStyle/>
          <a:p>
            <a:pPr marL="0" indent="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Security Controls Implementation</a:t>
            </a:r>
            <a:endParaRPr lang="en-US" sz="4450" dirty="0"/>
          </a:p>
        </p:txBody>
      </p:sp>
      <p:grpSp>
        <p:nvGrpSpPr>
          <p:cNvPr id="12" name="Group 11">
            <a:extLst>
              <a:ext uri="{FF2B5EF4-FFF2-40B4-BE49-F238E27FC236}">
                <a16:creationId xmlns:a16="http://schemas.microsoft.com/office/drawing/2014/main" id="{53B4D26F-CBEB-8CEB-8A8C-D1B054B355BB}"/>
              </a:ext>
            </a:extLst>
          </p:cNvPr>
          <p:cNvGrpSpPr/>
          <p:nvPr/>
        </p:nvGrpSpPr>
        <p:grpSpPr>
          <a:xfrm>
            <a:off x="1449658" y="4031702"/>
            <a:ext cx="11731084" cy="2395657"/>
            <a:chOff x="793790" y="3452813"/>
            <a:chExt cx="13065442" cy="2395657"/>
          </a:xfrm>
        </p:grpSpPr>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Security Control</a:t>
              </a:r>
              <a:endParaRPr lang="en-US" sz="2200" dirty="0"/>
            </a:p>
          </p:txBody>
        </p:sp>
        <p:sp>
          <p:nvSpPr>
            <p:cNvPr id="4" name="Text 2"/>
            <p:cNvSpPr/>
            <p:nvPr/>
          </p:nvSpPr>
          <p:spPr>
            <a:xfrm>
              <a:off x="793790" y="4033957"/>
              <a:ext cx="2845594" cy="362903"/>
            </a:xfrm>
            <a:prstGeom prst="rect">
              <a:avLst/>
            </a:prstGeom>
            <a:noFill/>
            <a:ln/>
          </p:spPr>
          <p:txBody>
            <a:bodyPr wrap="none" lIns="0" tIns="0" rIns="0" bIns="0" rtlCol="0" anchor="t"/>
            <a:lstStyle/>
            <a:p>
              <a:pPr marL="0" indent="0">
                <a:lnSpc>
                  <a:spcPts val="2850"/>
                </a:lnSpc>
                <a:buNone/>
              </a:pPr>
              <a:r>
                <a:rPr lang="en-US" sz="1750" dirty="0">
                  <a:solidFill>
                    <a:srgbClr val="443728"/>
                  </a:solidFill>
                  <a:latin typeface="Open Sans" pitchFamily="34" charset="0"/>
                  <a:ea typeface="Open Sans" pitchFamily="34" charset="-122"/>
                  <a:cs typeface="Open Sans" pitchFamily="34" charset="-120"/>
                </a:rPr>
                <a:t>Encryption, MFA, Firewall.</a:t>
              </a:r>
              <a:endParaRPr lang="en-US" sz="1750" dirty="0"/>
            </a:p>
          </p:txBody>
        </p:sp>
        <p:sp>
          <p:nvSpPr>
            <p:cNvPr id="5" name="Text 3"/>
            <p:cNvSpPr/>
            <p:nvPr/>
          </p:nvSpPr>
          <p:spPr>
            <a:xfrm>
              <a:off x="4200406" y="345281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Implementation</a:t>
              </a:r>
              <a:endParaRPr lang="en-US" sz="2200" dirty="0"/>
            </a:p>
          </p:txBody>
        </p:sp>
        <p:sp>
          <p:nvSpPr>
            <p:cNvPr id="6" name="Text 4"/>
            <p:cNvSpPr/>
            <p:nvPr/>
          </p:nvSpPr>
          <p:spPr>
            <a:xfrm>
              <a:off x="4200406" y="4033957"/>
              <a:ext cx="2845594" cy="1814513"/>
            </a:xfrm>
            <a:prstGeom prst="rect">
              <a:avLst/>
            </a:prstGeom>
            <a:noFill/>
            <a:ln/>
          </p:spPr>
          <p:txBody>
            <a:bodyPr wrap="square" lIns="0" tIns="0" rIns="0" bIns="0" rtlCol="0" anchor="t"/>
            <a:lstStyle/>
            <a:p>
              <a:pPr marL="0" indent="0">
                <a:lnSpc>
                  <a:spcPts val="2850"/>
                </a:lnSpc>
                <a:buNone/>
              </a:pPr>
              <a:r>
                <a:rPr lang="en-US" sz="1750" dirty="0">
                  <a:solidFill>
                    <a:srgbClr val="443728"/>
                  </a:solidFill>
                  <a:latin typeface="Open Sans" pitchFamily="34" charset="0"/>
                  <a:ea typeface="Open Sans" pitchFamily="34" charset="-122"/>
                  <a:cs typeface="Open Sans" pitchFamily="34" charset="-120"/>
                </a:rPr>
                <a:t>AES-256 for sensitive data, for admin &amp; financial system login, hardware firewall at network perimeter.</a:t>
              </a:r>
              <a:endParaRPr lang="en-US" sz="1750" dirty="0"/>
            </a:p>
          </p:txBody>
        </p:sp>
        <p:sp>
          <p:nvSpPr>
            <p:cNvPr id="7" name="Text 5"/>
            <p:cNvSpPr/>
            <p:nvPr/>
          </p:nvSpPr>
          <p:spPr>
            <a:xfrm>
              <a:off x="7607022" y="345281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Risk Reduction</a:t>
              </a:r>
              <a:endParaRPr lang="en-US" sz="2200" dirty="0"/>
            </a:p>
          </p:txBody>
        </p:sp>
        <p:sp>
          <p:nvSpPr>
            <p:cNvPr id="8" name="Text 6"/>
            <p:cNvSpPr/>
            <p:nvPr/>
          </p:nvSpPr>
          <p:spPr>
            <a:xfrm>
              <a:off x="7607022" y="4033957"/>
              <a:ext cx="2845594" cy="1451610"/>
            </a:xfrm>
            <a:prstGeom prst="rect">
              <a:avLst/>
            </a:prstGeom>
            <a:noFill/>
            <a:ln/>
          </p:spPr>
          <p:txBody>
            <a:bodyPr wrap="square" lIns="0" tIns="0" rIns="0" bIns="0" rtlCol="0" anchor="t"/>
            <a:lstStyle/>
            <a:p>
              <a:pPr marL="0" indent="0">
                <a:lnSpc>
                  <a:spcPts val="2850"/>
                </a:lnSpc>
                <a:buNone/>
              </a:pPr>
              <a:r>
                <a:rPr lang="en-US" sz="1750" dirty="0">
                  <a:solidFill>
                    <a:srgbClr val="443728"/>
                  </a:solidFill>
                  <a:latin typeface="Open Sans" pitchFamily="34" charset="0"/>
                  <a:ea typeface="Open Sans" pitchFamily="34" charset="-122"/>
                  <a:cs typeface="Open Sans" pitchFamily="34" charset="-120"/>
                </a:rPr>
                <a:t>Prevents unauthorized access, reduces password compromise, blocks unauthorized traffic.</a:t>
              </a:r>
              <a:endParaRPr lang="en-US" sz="1750" dirty="0"/>
            </a:p>
          </p:txBody>
        </p:sp>
        <p:sp>
          <p:nvSpPr>
            <p:cNvPr id="9" name="Text 7"/>
            <p:cNvSpPr/>
            <p:nvPr/>
          </p:nvSpPr>
          <p:spPr>
            <a:xfrm>
              <a:off x="11013638" y="345281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Drawbacks</a:t>
              </a:r>
              <a:endParaRPr lang="en-US" sz="2200" dirty="0"/>
            </a:p>
          </p:txBody>
        </p:sp>
        <p:sp>
          <p:nvSpPr>
            <p:cNvPr id="10" name="Text 8"/>
            <p:cNvSpPr/>
            <p:nvPr/>
          </p:nvSpPr>
          <p:spPr>
            <a:xfrm>
              <a:off x="11013638" y="4033957"/>
              <a:ext cx="2845594" cy="1451610"/>
            </a:xfrm>
            <a:prstGeom prst="rect">
              <a:avLst/>
            </a:prstGeom>
            <a:noFill/>
            <a:ln/>
          </p:spPr>
          <p:txBody>
            <a:bodyPr wrap="square" lIns="0" tIns="0" rIns="0" bIns="0" rtlCol="0" anchor="t"/>
            <a:lstStyle/>
            <a:p>
              <a:pPr marL="0" indent="0">
                <a:lnSpc>
                  <a:spcPts val="2850"/>
                </a:lnSpc>
                <a:buNone/>
              </a:pPr>
              <a:r>
                <a:rPr lang="en-US" sz="1750" dirty="0">
                  <a:solidFill>
                    <a:srgbClr val="443728"/>
                  </a:solidFill>
                  <a:latin typeface="Open Sans" pitchFamily="34" charset="0"/>
                  <a:ea typeface="Open Sans" pitchFamily="34" charset="-122"/>
                  <a:cs typeface="Open Sans" pitchFamily="34" charset="-120"/>
                </a:rPr>
                <a:t>Requires processing power, user inconvenience, complex setup.</a:t>
              </a:r>
              <a:endParaRPr lang="en-US" sz="1750" dirty="0"/>
            </a:p>
          </p:txBody>
        </p:sp>
      </p:grpSp>
      <p:sp>
        <p:nvSpPr>
          <p:cNvPr id="11" name="Half Frame 10">
            <a:extLst>
              <a:ext uri="{FF2B5EF4-FFF2-40B4-BE49-F238E27FC236}">
                <a16:creationId xmlns:a16="http://schemas.microsoft.com/office/drawing/2014/main" id="{018FF676-35F8-5C8D-0AA5-850ABD53FECA}"/>
              </a:ext>
            </a:extLst>
          </p:cNvPr>
          <p:cNvSpPr/>
          <p:nvPr/>
        </p:nvSpPr>
        <p:spPr>
          <a:xfrm rot="10800000">
            <a:off x="9589168" y="6669759"/>
            <a:ext cx="5041232" cy="1559840"/>
          </a:xfrm>
          <a:prstGeom prst="halfFram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42586"/>
            <a:ext cx="7506891" cy="708779"/>
          </a:xfrm>
          <a:prstGeom prst="rect">
            <a:avLst/>
          </a:prstGeom>
          <a:noFill/>
          <a:ln/>
        </p:spPr>
        <p:txBody>
          <a:bodyPr wrap="none" lIns="0" tIns="0" rIns="0" bIns="0" rtlCol="0" anchor="t"/>
          <a:lstStyle/>
          <a:p>
            <a:pPr marL="0" indent="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Ethical Issues – Data Collection</a:t>
            </a:r>
            <a:endParaRPr lang="en-US" sz="4450" dirty="0"/>
          </a:p>
        </p:txBody>
      </p:sp>
      <p:grpSp>
        <p:nvGrpSpPr>
          <p:cNvPr id="16" name="Group 15">
            <a:extLst>
              <a:ext uri="{FF2B5EF4-FFF2-40B4-BE49-F238E27FC236}">
                <a16:creationId xmlns:a16="http://schemas.microsoft.com/office/drawing/2014/main" id="{6F6BBE05-AC9E-A274-DB30-DF5304E6B36A}"/>
              </a:ext>
            </a:extLst>
          </p:cNvPr>
          <p:cNvGrpSpPr/>
          <p:nvPr/>
        </p:nvGrpSpPr>
        <p:grpSpPr>
          <a:xfrm>
            <a:off x="793790" y="2946678"/>
            <a:ext cx="7556540" cy="3640217"/>
            <a:chOff x="793790" y="2946678"/>
            <a:chExt cx="7556540" cy="3640217"/>
          </a:xfrm>
        </p:grpSpPr>
        <p:sp>
          <p:nvSpPr>
            <p:cNvPr id="4" name="Shape 1"/>
            <p:cNvSpPr/>
            <p:nvPr/>
          </p:nvSpPr>
          <p:spPr>
            <a:xfrm>
              <a:off x="793790" y="2946678"/>
              <a:ext cx="510302" cy="510302"/>
            </a:xfrm>
            <a:prstGeom prst="roundRect">
              <a:avLst>
                <a:gd name="adj" fmla="val 18669"/>
              </a:avLst>
            </a:prstGeom>
            <a:solidFill>
              <a:srgbClr val="EBE2E0"/>
            </a:solidFill>
            <a:ln w="7620">
              <a:solidFill>
                <a:srgbClr val="D1C8C6"/>
              </a:solidFill>
              <a:prstDash val="solid"/>
            </a:ln>
          </p:spPr>
        </p:sp>
        <p:sp>
          <p:nvSpPr>
            <p:cNvPr id="5" name="Text 2"/>
            <p:cNvSpPr/>
            <p:nvPr/>
          </p:nvSpPr>
          <p:spPr>
            <a:xfrm>
              <a:off x="985242" y="3031688"/>
              <a:ext cx="127278" cy="340281"/>
            </a:xfrm>
            <a:prstGeom prst="rect">
              <a:avLst/>
            </a:prstGeom>
            <a:noFill/>
            <a:ln/>
          </p:spPr>
          <p:txBody>
            <a:bodyPr wrap="none" lIns="0" tIns="0" rIns="0" bIns="0" rtlCol="0" anchor="t"/>
            <a:lstStyle/>
            <a:p>
              <a:pPr marL="0" indent="0" algn="ctr">
                <a:lnSpc>
                  <a:spcPts val="2650"/>
                </a:lnSpc>
                <a:buNone/>
              </a:pPr>
              <a:r>
                <a:rPr lang="en-US" sz="2650" b="1" dirty="0">
                  <a:solidFill>
                    <a:srgbClr val="443728"/>
                  </a:solidFill>
                  <a:latin typeface="Crimson Pro Bold" pitchFamily="34" charset="0"/>
                  <a:ea typeface="Crimson Pro Bold" pitchFamily="34" charset="-122"/>
                  <a:cs typeface="Crimson Pro Bold" pitchFamily="34" charset="-120"/>
                </a:rPr>
                <a:t>1</a:t>
              </a:r>
              <a:endParaRPr lang="en-US" sz="2650" dirty="0"/>
            </a:p>
          </p:txBody>
        </p:sp>
        <p:sp>
          <p:nvSpPr>
            <p:cNvPr id="6" name="Text 3"/>
            <p:cNvSpPr/>
            <p:nvPr/>
          </p:nvSpPr>
          <p:spPr>
            <a:xfrm>
              <a:off x="1530906" y="2946678"/>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Excessive Data Collection</a:t>
              </a:r>
              <a:endParaRPr lang="en-US" sz="2200" dirty="0"/>
            </a:p>
          </p:txBody>
        </p:sp>
        <p:sp>
          <p:nvSpPr>
            <p:cNvPr id="7" name="Text 4"/>
            <p:cNvSpPr/>
            <p:nvPr/>
          </p:nvSpPr>
          <p:spPr>
            <a:xfrm>
              <a:off x="1530906" y="3791426"/>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443728"/>
                  </a:solidFill>
                  <a:latin typeface="Open Sans" pitchFamily="34" charset="0"/>
                  <a:ea typeface="Open Sans" pitchFamily="34" charset="-122"/>
                  <a:cs typeface="Open Sans" pitchFamily="34" charset="-120"/>
                </a:rPr>
                <a:t>Risk: Privacy invasion. Recommendation: Collect only necessary data.</a:t>
              </a:r>
              <a:endParaRPr lang="en-US" sz="1750" dirty="0"/>
            </a:p>
          </p:txBody>
        </p:sp>
        <p:sp>
          <p:nvSpPr>
            <p:cNvPr id="8" name="Shape 5"/>
            <p:cNvSpPr/>
            <p:nvPr/>
          </p:nvSpPr>
          <p:spPr>
            <a:xfrm>
              <a:off x="4685467" y="2946678"/>
              <a:ext cx="510302" cy="510302"/>
            </a:xfrm>
            <a:prstGeom prst="roundRect">
              <a:avLst>
                <a:gd name="adj" fmla="val 18669"/>
              </a:avLst>
            </a:prstGeom>
            <a:solidFill>
              <a:srgbClr val="EBE2E0"/>
            </a:solidFill>
            <a:ln w="7620">
              <a:solidFill>
                <a:srgbClr val="D1C8C6"/>
              </a:solidFill>
              <a:prstDash val="solid"/>
            </a:ln>
          </p:spPr>
        </p:sp>
        <p:sp>
          <p:nvSpPr>
            <p:cNvPr id="9" name="Text 6"/>
            <p:cNvSpPr/>
            <p:nvPr/>
          </p:nvSpPr>
          <p:spPr>
            <a:xfrm>
              <a:off x="4853821" y="3031688"/>
              <a:ext cx="173474" cy="340281"/>
            </a:xfrm>
            <a:prstGeom prst="rect">
              <a:avLst/>
            </a:prstGeom>
            <a:noFill/>
            <a:ln/>
          </p:spPr>
          <p:txBody>
            <a:bodyPr wrap="none" lIns="0" tIns="0" rIns="0" bIns="0" rtlCol="0" anchor="t"/>
            <a:lstStyle/>
            <a:p>
              <a:pPr marL="0" indent="0" algn="ctr">
                <a:lnSpc>
                  <a:spcPts val="2650"/>
                </a:lnSpc>
                <a:buNone/>
              </a:pPr>
              <a:r>
                <a:rPr lang="en-US" sz="2650" b="1" dirty="0">
                  <a:solidFill>
                    <a:srgbClr val="443728"/>
                  </a:solidFill>
                  <a:latin typeface="Crimson Pro Bold" pitchFamily="34" charset="0"/>
                  <a:ea typeface="Crimson Pro Bold" pitchFamily="34" charset="-122"/>
                  <a:cs typeface="Crimson Pro Bold" pitchFamily="34" charset="-120"/>
                </a:rPr>
                <a:t>2</a:t>
              </a:r>
              <a:endParaRPr lang="en-US" sz="2650" dirty="0"/>
            </a:p>
          </p:txBody>
        </p:sp>
        <p:sp>
          <p:nvSpPr>
            <p:cNvPr id="10" name="Text 7"/>
            <p:cNvSpPr/>
            <p:nvPr/>
          </p:nvSpPr>
          <p:spPr>
            <a:xfrm>
              <a:off x="5422583" y="2946678"/>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Staff Access to Data</a:t>
              </a:r>
              <a:endParaRPr lang="en-US" sz="2200" dirty="0"/>
            </a:p>
          </p:txBody>
        </p:sp>
        <p:sp>
          <p:nvSpPr>
            <p:cNvPr id="11" name="Text 8"/>
            <p:cNvSpPr/>
            <p:nvPr/>
          </p:nvSpPr>
          <p:spPr>
            <a:xfrm>
              <a:off x="5422583" y="3437096"/>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443728"/>
                  </a:solidFill>
                  <a:latin typeface="Open Sans" pitchFamily="34" charset="0"/>
                  <a:ea typeface="Open Sans" pitchFamily="34" charset="-122"/>
                  <a:cs typeface="Open Sans" pitchFamily="34" charset="-120"/>
                </a:rPr>
                <a:t>Risk: Unauthorized use. Recommendation: Implement role-based access control.</a:t>
              </a:r>
              <a:endParaRPr lang="en-US" sz="1750" dirty="0"/>
            </a:p>
          </p:txBody>
        </p:sp>
        <p:sp>
          <p:nvSpPr>
            <p:cNvPr id="12" name="Shape 9"/>
            <p:cNvSpPr/>
            <p:nvPr/>
          </p:nvSpPr>
          <p:spPr>
            <a:xfrm>
              <a:off x="793790" y="5370671"/>
              <a:ext cx="510302" cy="510302"/>
            </a:xfrm>
            <a:prstGeom prst="roundRect">
              <a:avLst>
                <a:gd name="adj" fmla="val 18669"/>
              </a:avLst>
            </a:prstGeom>
            <a:solidFill>
              <a:srgbClr val="EBE2E0"/>
            </a:solidFill>
            <a:ln w="7620">
              <a:solidFill>
                <a:srgbClr val="D1C8C6"/>
              </a:solidFill>
              <a:prstDash val="solid"/>
            </a:ln>
          </p:spPr>
        </p:sp>
        <p:sp>
          <p:nvSpPr>
            <p:cNvPr id="13" name="Text 10"/>
            <p:cNvSpPr/>
            <p:nvPr/>
          </p:nvSpPr>
          <p:spPr>
            <a:xfrm>
              <a:off x="965835" y="5455682"/>
              <a:ext cx="166211" cy="340281"/>
            </a:xfrm>
            <a:prstGeom prst="rect">
              <a:avLst/>
            </a:prstGeom>
            <a:noFill/>
            <a:ln/>
          </p:spPr>
          <p:txBody>
            <a:bodyPr wrap="none" lIns="0" tIns="0" rIns="0" bIns="0" rtlCol="0" anchor="t"/>
            <a:lstStyle/>
            <a:p>
              <a:pPr marL="0" indent="0" algn="ctr">
                <a:lnSpc>
                  <a:spcPts val="2650"/>
                </a:lnSpc>
                <a:buNone/>
              </a:pPr>
              <a:r>
                <a:rPr lang="en-US" sz="2650" b="1" dirty="0">
                  <a:solidFill>
                    <a:srgbClr val="443728"/>
                  </a:solidFill>
                  <a:latin typeface="Crimson Pro Bold" pitchFamily="34" charset="0"/>
                  <a:ea typeface="Crimson Pro Bold" pitchFamily="34" charset="-122"/>
                  <a:cs typeface="Crimson Pro Bold" pitchFamily="34" charset="-120"/>
                </a:rPr>
                <a:t>3</a:t>
              </a:r>
              <a:endParaRPr lang="en-US" sz="2650" dirty="0"/>
            </a:p>
          </p:txBody>
        </p:sp>
        <p:sp>
          <p:nvSpPr>
            <p:cNvPr id="14" name="Text 11"/>
            <p:cNvSpPr/>
            <p:nvPr/>
          </p:nvSpPr>
          <p:spPr>
            <a:xfrm>
              <a:off x="1530906" y="5370671"/>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Data Retention</a:t>
              </a:r>
              <a:endParaRPr lang="en-US" sz="2200" dirty="0"/>
            </a:p>
          </p:txBody>
        </p:sp>
        <p:sp>
          <p:nvSpPr>
            <p:cNvPr id="15" name="Text 12"/>
            <p:cNvSpPr/>
            <p:nvPr/>
          </p:nvSpPr>
          <p:spPr>
            <a:xfrm>
              <a:off x="1530906" y="5861090"/>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443728"/>
                  </a:solidFill>
                  <a:latin typeface="Open Sans" pitchFamily="34" charset="0"/>
                  <a:ea typeface="Open Sans" pitchFamily="34" charset="-122"/>
                  <a:cs typeface="Open Sans" pitchFamily="34" charset="-120"/>
                </a:rPr>
                <a:t>Risk: Legal &amp; ethical issues. Recommendation: Define clear retention policies.</a:t>
              </a:r>
              <a:endParaRPr lang="en-US" sz="1750" dirty="0"/>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096923"/>
            <a:ext cx="7959923" cy="708779"/>
          </a:xfrm>
          <a:prstGeom prst="rect">
            <a:avLst/>
          </a:prstGeom>
          <a:noFill/>
          <a:ln/>
        </p:spPr>
        <p:txBody>
          <a:bodyPr wrap="none" lIns="0" tIns="0" rIns="0" bIns="0" rtlCol="0" anchor="t"/>
          <a:lstStyle/>
          <a:p>
            <a:pPr marL="0" indent="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Ethical Issues – Security Cameras</a:t>
            </a:r>
            <a:endParaRPr lang="en-US" sz="4450" dirty="0"/>
          </a:p>
        </p:txBody>
      </p:sp>
      <p:grpSp>
        <p:nvGrpSpPr>
          <p:cNvPr id="18" name="Group 17">
            <a:extLst>
              <a:ext uri="{FF2B5EF4-FFF2-40B4-BE49-F238E27FC236}">
                <a16:creationId xmlns:a16="http://schemas.microsoft.com/office/drawing/2014/main" id="{13F5849E-567B-F88F-0982-6FB16BC32299}"/>
              </a:ext>
            </a:extLst>
          </p:cNvPr>
          <p:cNvGrpSpPr/>
          <p:nvPr/>
        </p:nvGrpSpPr>
        <p:grpSpPr>
          <a:xfrm>
            <a:off x="793790" y="2259330"/>
            <a:ext cx="12929473" cy="4873348"/>
            <a:chOff x="793790" y="2259330"/>
            <a:chExt cx="12929473" cy="4873348"/>
          </a:xfrm>
        </p:grpSpPr>
        <p:sp>
          <p:nvSpPr>
            <p:cNvPr id="3" name="Shape 1"/>
            <p:cNvSpPr/>
            <p:nvPr/>
          </p:nvSpPr>
          <p:spPr>
            <a:xfrm>
              <a:off x="793790" y="2259330"/>
              <a:ext cx="2173724" cy="1306949"/>
            </a:xfrm>
            <a:prstGeom prst="roundRect">
              <a:avLst>
                <a:gd name="adj" fmla="val 7289"/>
              </a:avLst>
            </a:prstGeom>
            <a:solidFill>
              <a:srgbClr val="EBE2E0"/>
            </a:solidFill>
            <a:ln w="7620">
              <a:solidFill>
                <a:srgbClr val="D1C8C6"/>
              </a:solidFill>
              <a:prstDash val="solid"/>
            </a:ln>
          </p:spPr>
        </p:sp>
        <p:sp>
          <p:nvSpPr>
            <p:cNvPr id="4" name="Text 2"/>
            <p:cNvSpPr/>
            <p:nvPr/>
          </p:nvSpPr>
          <p:spPr>
            <a:xfrm>
              <a:off x="1028224" y="2686050"/>
              <a:ext cx="106085" cy="453509"/>
            </a:xfrm>
            <a:prstGeom prst="rect">
              <a:avLst/>
            </a:prstGeom>
            <a:noFill/>
            <a:ln/>
          </p:spPr>
          <p:txBody>
            <a:bodyPr wrap="none" lIns="0" tIns="0" rIns="0" bIns="0" rtlCol="0" anchor="t"/>
            <a:lstStyle/>
            <a:p>
              <a:pPr marL="0" indent="0" algn="ctr">
                <a:lnSpc>
                  <a:spcPts val="3550"/>
                </a:lnSpc>
                <a:buNone/>
              </a:pPr>
              <a:r>
                <a:rPr lang="en-US" sz="2200" b="1" dirty="0">
                  <a:solidFill>
                    <a:srgbClr val="443728"/>
                  </a:solidFill>
                  <a:latin typeface="Crimson Pro Bold" pitchFamily="34" charset="0"/>
                  <a:ea typeface="Crimson Pro Bold" pitchFamily="34" charset="-122"/>
                  <a:cs typeface="Crimson Pro Bold" pitchFamily="34" charset="-120"/>
                </a:rPr>
                <a:t>1</a:t>
              </a:r>
              <a:endParaRPr lang="en-US" sz="2200" dirty="0"/>
            </a:p>
          </p:txBody>
        </p:sp>
        <p:sp>
          <p:nvSpPr>
            <p:cNvPr id="5" name="Text 3"/>
            <p:cNvSpPr/>
            <p:nvPr/>
          </p:nvSpPr>
          <p:spPr>
            <a:xfrm>
              <a:off x="3194328" y="2486144"/>
              <a:ext cx="3405783"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Surveillance of Private Areas</a:t>
              </a:r>
              <a:endParaRPr lang="en-US" sz="2200" dirty="0"/>
            </a:p>
          </p:txBody>
        </p:sp>
        <p:sp>
          <p:nvSpPr>
            <p:cNvPr id="6" name="Text 4"/>
            <p:cNvSpPr/>
            <p:nvPr/>
          </p:nvSpPr>
          <p:spPr>
            <a:xfrm>
              <a:off x="3194328" y="2976563"/>
              <a:ext cx="8177689" cy="362903"/>
            </a:xfrm>
            <a:prstGeom prst="rect">
              <a:avLst/>
            </a:prstGeom>
            <a:noFill/>
            <a:ln/>
          </p:spPr>
          <p:txBody>
            <a:bodyPr wrap="non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Ethical impact: Privacy invasion. Recommendation: Install only in public areas.</a:t>
              </a:r>
              <a:endParaRPr lang="en-US" sz="1750" dirty="0"/>
            </a:p>
          </p:txBody>
        </p:sp>
        <p:sp>
          <p:nvSpPr>
            <p:cNvPr id="7" name="Shape 5"/>
            <p:cNvSpPr/>
            <p:nvPr/>
          </p:nvSpPr>
          <p:spPr>
            <a:xfrm>
              <a:off x="3080861" y="3551039"/>
              <a:ext cx="10642402" cy="15240"/>
            </a:xfrm>
            <a:prstGeom prst="roundRect">
              <a:avLst>
                <a:gd name="adj" fmla="val 625116"/>
              </a:avLst>
            </a:prstGeom>
            <a:solidFill>
              <a:srgbClr val="D1C8C6"/>
            </a:solidFill>
            <a:ln/>
          </p:spPr>
        </p:sp>
        <p:sp>
          <p:nvSpPr>
            <p:cNvPr id="8" name="Shape 6"/>
            <p:cNvSpPr/>
            <p:nvPr/>
          </p:nvSpPr>
          <p:spPr>
            <a:xfrm>
              <a:off x="793790" y="3679627"/>
              <a:ext cx="4347567" cy="1669852"/>
            </a:xfrm>
            <a:prstGeom prst="roundRect">
              <a:avLst>
                <a:gd name="adj" fmla="val 5705"/>
              </a:avLst>
            </a:prstGeom>
            <a:solidFill>
              <a:srgbClr val="EBE2E0"/>
            </a:solidFill>
            <a:ln w="7620">
              <a:solidFill>
                <a:srgbClr val="D1C8C6"/>
              </a:solidFill>
              <a:prstDash val="solid"/>
            </a:ln>
          </p:spPr>
        </p:sp>
        <p:sp>
          <p:nvSpPr>
            <p:cNvPr id="9" name="Text 7"/>
            <p:cNvSpPr/>
            <p:nvPr/>
          </p:nvSpPr>
          <p:spPr>
            <a:xfrm>
              <a:off x="1028224" y="4287798"/>
              <a:ext cx="144542" cy="453509"/>
            </a:xfrm>
            <a:prstGeom prst="rect">
              <a:avLst/>
            </a:prstGeom>
            <a:noFill/>
            <a:ln/>
          </p:spPr>
          <p:txBody>
            <a:bodyPr wrap="none" lIns="0" tIns="0" rIns="0" bIns="0" rtlCol="0" anchor="t"/>
            <a:lstStyle/>
            <a:p>
              <a:pPr marL="0" indent="0" algn="ctr">
                <a:lnSpc>
                  <a:spcPts val="3550"/>
                </a:lnSpc>
                <a:buNone/>
              </a:pPr>
              <a:r>
                <a:rPr lang="en-US" sz="2200" b="1" dirty="0">
                  <a:solidFill>
                    <a:srgbClr val="443728"/>
                  </a:solidFill>
                  <a:latin typeface="Crimson Pro Bold" pitchFamily="34" charset="0"/>
                  <a:ea typeface="Crimson Pro Bold" pitchFamily="34" charset="-122"/>
                  <a:cs typeface="Crimson Pro Bold" pitchFamily="34" charset="-120"/>
                </a:rPr>
                <a:t>2</a:t>
              </a:r>
              <a:endParaRPr lang="en-US" sz="2200" dirty="0"/>
            </a:p>
          </p:txBody>
        </p:sp>
        <p:sp>
          <p:nvSpPr>
            <p:cNvPr id="10" name="Text 8"/>
            <p:cNvSpPr/>
            <p:nvPr/>
          </p:nvSpPr>
          <p:spPr>
            <a:xfrm>
              <a:off x="5368171" y="390644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Data Retention</a:t>
              </a:r>
              <a:endParaRPr lang="en-US" sz="2200" dirty="0"/>
            </a:p>
          </p:txBody>
        </p:sp>
        <p:sp>
          <p:nvSpPr>
            <p:cNvPr id="11" name="Text 9"/>
            <p:cNvSpPr/>
            <p:nvPr/>
          </p:nvSpPr>
          <p:spPr>
            <a:xfrm>
              <a:off x="5368171" y="4396859"/>
              <a:ext cx="8241625" cy="725805"/>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Ethical impact: Risk of misuse. Recommendation: Secure storage, limit retention.</a:t>
              </a:r>
              <a:endParaRPr lang="en-US" sz="1750" dirty="0"/>
            </a:p>
          </p:txBody>
        </p:sp>
        <p:sp>
          <p:nvSpPr>
            <p:cNvPr id="12" name="Shape 10"/>
            <p:cNvSpPr/>
            <p:nvPr/>
          </p:nvSpPr>
          <p:spPr>
            <a:xfrm>
              <a:off x="5254704" y="5334238"/>
              <a:ext cx="8468558" cy="15240"/>
            </a:xfrm>
            <a:prstGeom prst="roundRect">
              <a:avLst>
                <a:gd name="adj" fmla="val 625116"/>
              </a:avLst>
            </a:prstGeom>
            <a:solidFill>
              <a:srgbClr val="D1C8C6"/>
            </a:solidFill>
            <a:ln/>
          </p:spPr>
        </p:sp>
        <p:sp>
          <p:nvSpPr>
            <p:cNvPr id="13" name="Shape 11"/>
            <p:cNvSpPr/>
            <p:nvPr/>
          </p:nvSpPr>
          <p:spPr>
            <a:xfrm>
              <a:off x="793790" y="5462826"/>
              <a:ext cx="6521410" cy="1669852"/>
            </a:xfrm>
            <a:prstGeom prst="roundRect">
              <a:avLst>
                <a:gd name="adj" fmla="val 5705"/>
              </a:avLst>
            </a:prstGeom>
            <a:solidFill>
              <a:srgbClr val="EBE2E0"/>
            </a:solidFill>
            <a:ln w="7620">
              <a:solidFill>
                <a:srgbClr val="D1C8C6"/>
              </a:solidFill>
              <a:prstDash val="solid"/>
            </a:ln>
          </p:spPr>
        </p:sp>
        <p:sp>
          <p:nvSpPr>
            <p:cNvPr id="14" name="Text 12"/>
            <p:cNvSpPr/>
            <p:nvPr/>
          </p:nvSpPr>
          <p:spPr>
            <a:xfrm>
              <a:off x="1028224" y="6070997"/>
              <a:ext cx="138470" cy="453509"/>
            </a:xfrm>
            <a:prstGeom prst="rect">
              <a:avLst/>
            </a:prstGeom>
            <a:noFill/>
            <a:ln/>
          </p:spPr>
          <p:txBody>
            <a:bodyPr wrap="none" lIns="0" tIns="0" rIns="0" bIns="0" rtlCol="0" anchor="t"/>
            <a:lstStyle/>
            <a:p>
              <a:pPr marL="0" indent="0" algn="ctr">
                <a:lnSpc>
                  <a:spcPts val="3550"/>
                </a:lnSpc>
                <a:buNone/>
              </a:pPr>
              <a:r>
                <a:rPr lang="en-US" sz="2200" b="1" dirty="0">
                  <a:solidFill>
                    <a:srgbClr val="443728"/>
                  </a:solidFill>
                  <a:latin typeface="Crimson Pro Bold" pitchFamily="34" charset="0"/>
                  <a:ea typeface="Crimson Pro Bold" pitchFamily="34" charset="-122"/>
                  <a:cs typeface="Crimson Pro Bold" pitchFamily="34" charset="-120"/>
                </a:rPr>
                <a:t>3</a:t>
              </a:r>
              <a:endParaRPr lang="en-US" sz="2200" dirty="0"/>
            </a:p>
          </p:txBody>
        </p:sp>
        <p:sp>
          <p:nvSpPr>
            <p:cNvPr id="15" name="Text 13"/>
            <p:cNvSpPr/>
            <p:nvPr/>
          </p:nvSpPr>
          <p:spPr>
            <a:xfrm>
              <a:off x="7542014" y="568964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Resident Access</a:t>
              </a:r>
              <a:endParaRPr lang="en-US" sz="2200" dirty="0"/>
            </a:p>
          </p:txBody>
        </p:sp>
        <p:sp>
          <p:nvSpPr>
            <p:cNvPr id="16" name="Text 14"/>
            <p:cNvSpPr/>
            <p:nvPr/>
          </p:nvSpPr>
          <p:spPr>
            <a:xfrm>
              <a:off x="7542014" y="6180058"/>
              <a:ext cx="6067782" cy="725805"/>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Ethical impact: Privacy concerns. Recommendation: Restrict access to authorized personnel.</a:t>
              </a:r>
              <a:endParaRPr lang="en-US" sz="1750" dirty="0"/>
            </a:p>
          </p:txBody>
        </p:sp>
      </p:grpSp>
      <p:sp>
        <p:nvSpPr>
          <p:cNvPr id="17" name="Half Frame 16">
            <a:extLst>
              <a:ext uri="{FF2B5EF4-FFF2-40B4-BE49-F238E27FC236}">
                <a16:creationId xmlns:a16="http://schemas.microsoft.com/office/drawing/2014/main" id="{A18057BD-A1B7-F28D-0796-53532DA538CF}"/>
              </a:ext>
            </a:extLst>
          </p:cNvPr>
          <p:cNvSpPr/>
          <p:nvPr/>
        </p:nvSpPr>
        <p:spPr>
          <a:xfrm rot="10800000">
            <a:off x="9589168" y="6669759"/>
            <a:ext cx="5041232" cy="1559840"/>
          </a:xfrm>
          <a:prstGeom prst="halfFram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636151"/>
            <a:ext cx="5706308" cy="708779"/>
          </a:xfrm>
          <a:prstGeom prst="rect">
            <a:avLst/>
          </a:prstGeom>
          <a:noFill/>
          <a:ln/>
        </p:spPr>
        <p:txBody>
          <a:bodyPr wrap="none" lIns="0" tIns="0" rIns="0" bIns="0" rtlCol="0" anchor="t"/>
          <a:lstStyle/>
          <a:p>
            <a:pPr marL="0" indent="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Project Plan &amp; Timeline</a:t>
            </a:r>
            <a:endParaRPr lang="en-US" sz="4450" dirty="0"/>
          </a:p>
        </p:txBody>
      </p:sp>
      <p:sp>
        <p:nvSpPr>
          <p:cNvPr id="9" name="Text 6"/>
          <p:cNvSpPr/>
          <p:nvPr/>
        </p:nvSpPr>
        <p:spPr>
          <a:xfrm>
            <a:off x="2381488" y="2402324"/>
            <a:ext cx="5968722" cy="362903"/>
          </a:xfrm>
          <a:prstGeom prst="rect">
            <a:avLst/>
          </a:prstGeom>
          <a:noFill/>
          <a:ln/>
        </p:spPr>
        <p:txBody>
          <a:bodyPr wrap="non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Team A, Week 5.</a:t>
            </a:r>
            <a:endParaRPr lang="en-US" sz="1750" dirty="0"/>
          </a:p>
        </p:txBody>
      </p:sp>
      <p:sp>
        <p:nvSpPr>
          <p:cNvPr id="14" name="Text 11"/>
          <p:cNvSpPr/>
          <p:nvPr/>
        </p:nvSpPr>
        <p:spPr>
          <a:xfrm>
            <a:off x="2381488" y="3936087"/>
            <a:ext cx="5968722" cy="362903"/>
          </a:xfrm>
          <a:prstGeom prst="rect">
            <a:avLst/>
          </a:prstGeom>
          <a:noFill/>
          <a:ln/>
        </p:spPr>
        <p:txBody>
          <a:bodyPr wrap="non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Team B, Week 7.</a:t>
            </a:r>
            <a:endParaRPr lang="en-US" sz="1750" dirty="0"/>
          </a:p>
        </p:txBody>
      </p:sp>
      <p:sp>
        <p:nvSpPr>
          <p:cNvPr id="19" name="Text 16"/>
          <p:cNvSpPr/>
          <p:nvPr/>
        </p:nvSpPr>
        <p:spPr>
          <a:xfrm>
            <a:off x="2381488" y="5469850"/>
            <a:ext cx="5968722" cy="362903"/>
          </a:xfrm>
          <a:prstGeom prst="rect">
            <a:avLst/>
          </a:prstGeom>
          <a:noFill/>
          <a:ln/>
        </p:spPr>
        <p:txBody>
          <a:bodyPr wrap="non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Team C, Week 6.</a:t>
            </a:r>
            <a:endParaRPr lang="en-US" sz="1750" dirty="0"/>
          </a:p>
        </p:txBody>
      </p:sp>
      <p:grpSp>
        <p:nvGrpSpPr>
          <p:cNvPr id="25" name="Group 24">
            <a:extLst>
              <a:ext uri="{FF2B5EF4-FFF2-40B4-BE49-F238E27FC236}">
                <a16:creationId xmlns:a16="http://schemas.microsoft.com/office/drawing/2014/main" id="{B065EBEE-2171-9AC9-DF2A-07A265B61F1E}"/>
              </a:ext>
            </a:extLst>
          </p:cNvPr>
          <p:cNvGrpSpPr/>
          <p:nvPr/>
        </p:nvGrpSpPr>
        <p:grpSpPr>
          <a:xfrm>
            <a:off x="878800" y="1685092"/>
            <a:ext cx="4524018" cy="5908238"/>
            <a:chOff x="878800" y="1685092"/>
            <a:chExt cx="4524018" cy="5908238"/>
          </a:xfrm>
        </p:grpSpPr>
        <p:sp>
          <p:nvSpPr>
            <p:cNvPr id="4" name="Shape 1"/>
            <p:cNvSpPr/>
            <p:nvPr/>
          </p:nvSpPr>
          <p:spPr>
            <a:xfrm>
              <a:off x="1118711" y="1685092"/>
              <a:ext cx="30480" cy="5908238"/>
            </a:xfrm>
            <a:prstGeom prst="roundRect">
              <a:avLst>
                <a:gd name="adj" fmla="val 312558"/>
              </a:avLst>
            </a:prstGeom>
            <a:solidFill>
              <a:srgbClr val="D1C8C6"/>
            </a:solidFill>
            <a:ln/>
          </p:spPr>
        </p:sp>
        <p:sp>
          <p:nvSpPr>
            <p:cNvPr id="5" name="Shape 2"/>
            <p:cNvSpPr/>
            <p:nvPr/>
          </p:nvSpPr>
          <p:spPr>
            <a:xfrm>
              <a:off x="1358622" y="2180153"/>
              <a:ext cx="793790" cy="30480"/>
            </a:xfrm>
            <a:prstGeom prst="roundRect">
              <a:avLst>
                <a:gd name="adj" fmla="val 312558"/>
              </a:avLst>
            </a:prstGeom>
            <a:solidFill>
              <a:srgbClr val="D1C8C6"/>
            </a:solidFill>
            <a:ln/>
          </p:spPr>
        </p:sp>
        <p:sp>
          <p:nvSpPr>
            <p:cNvPr id="6" name="Shape 3"/>
            <p:cNvSpPr/>
            <p:nvPr/>
          </p:nvSpPr>
          <p:spPr>
            <a:xfrm>
              <a:off x="878800" y="1940243"/>
              <a:ext cx="510302" cy="510302"/>
            </a:xfrm>
            <a:prstGeom prst="roundRect">
              <a:avLst>
                <a:gd name="adj" fmla="val 18669"/>
              </a:avLst>
            </a:prstGeom>
            <a:solidFill>
              <a:srgbClr val="EBE2E0"/>
            </a:solidFill>
            <a:ln w="7620">
              <a:solidFill>
                <a:srgbClr val="D1C8C6"/>
              </a:solidFill>
              <a:prstDash val="solid"/>
            </a:ln>
          </p:spPr>
        </p:sp>
        <p:sp>
          <p:nvSpPr>
            <p:cNvPr id="7" name="Text 4"/>
            <p:cNvSpPr/>
            <p:nvPr/>
          </p:nvSpPr>
          <p:spPr>
            <a:xfrm>
              <a:off x="1070253" y="2025253"/>
              <a:ext cx="127278" cy="340281"/>
            </a:xfrm>
            <a:prstGeom prst="rect">
              <a:avLst/>
            </a:prstGeom>
            <a:noFill/>
            <a:ln/>
          </p:spPr>
          <p:txBody>
            <a:bodyPr wrap="none" lIns="0" tIns="0" rIns="0" bIns="0" rtlCol="0" anchor="t"/>
            <a:lstStyle/>
            <a:p>
              <a:pPr marL="0" indent="0" algn="ctr">
                <a:lnSpc>
                  <a:spcPts val="2650"/>
                </a:lnSpc>
                <a:buNone/>
              </a:pPr>
              <a:r>
                <a:rPr lang="en-US" sz="2650" b="1" dirty="0">
                  <a:solidFill>
                    <a:srgbClr val="443728"/>
                  </a:solidFill>
                  <a:latin typeface="Crimson Pro Bold" pitchFamily="34" charset="0"/>
                  <a:ea typeface="Crimson Pro Bold" pitchFamily="34" charset="-122"/>
                  <a:cs typeface="Crimson Pro Bold" pitchFamily="34" charset="-120"/>
                </a:rPr>
                <a:t>1</a:t>
              </a:r>
              <a:endParaRPr lang="en-US" sz="2650" dirty="0"/>
            </a:p>
          </p:txBody>
        </p:sp>
        <p:sp>
          <p:nvSpPr>
            <p:cNvPr id="8" name="Text 5"/>
            <p:cNvSpPr/>
            <p:nvPr/>
          </p:nvSpPr>
          <p:spPr>
            <a:xfrm>
              <a:off x="2381488" y="191190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Network Design</a:t>
              </a:r>
              <a:endParaRPr lang="en-US" sz="2200" dirty="0"/>
            </a:p>
          </p:txBody>
        </p:sp>
        <p:sp>
          <p:nvSpPr>
            <p:cNvPr id="10" name="Shape 7"/>
            <p:cNvSpPr/>
            <p:nvPr/>
          </p:nvSpPr>
          <p:spPr>
            <a:xfrm>
              <a:off x="1358622" y="3713917"/>
              <a:ext cx="793790" cy="30480"/>
            </a:xfrm>
            <a:prstGeom prst="roundRect">
              <a:avLst>
                <a:gd name="adj" fmla="val 312558"/>
              </a:avLst>
            </a:prstGeom>
            <a:solidFill>
              <a:srgbClr val="D1C8C6"/>
            </a:solidFill>
            <a:ln/>
          </p:spPr>
        </p:sp>
        <p:sp>
          <p:nvSpPr>
            <p:cNvPr id="11" name="Shape 8"/>
            <p:cNvSpPr/>
            <p:nvPr/>
          </p:nvSpPr>
          <p:spPr>
            <a:xfrm>
              <a:off x="878800" y="3474006"/>
              <a:ext cx="510302" cy="510302"/>
            </a:xfrm>
            <a:prstGeom prst="roundRect">
              <a:avLst>
                <a:gd name="adj" fmla="val 18669"/>
              </a:avLst>
            </a:prstGeom>
            <a:solidFill>
              <a:srgbClr val="EBE2E0"/>
            </a:solidFill>
            <a:ln w="7620">
              <a:solidFill>
                <a:srgbClr val="D1C8C6"/>
              </a:solidFill>
              <a:prstDash val="solid"/>
            </a:ln>
          </p:spPr>
        </p:sp>
        <p:sp>
          <p:nvSpPr>
            <p:cNvPr id="12" name="Text 9"/>
            <p:cNvSpPr/>
            <p:nvPr/>
          </p:nvSpPr>
          <p:spPr>
            <a:xfrm>
              <a:off x="1047155" y="3559016"/>
              <a:ext cx="173474" cy="340281"/>
            </a:xfrm>
            <a:prstGeom prst="rect">
              <a:avLst/>
            </a:prstGeom>
            <a:noFill/>
            <a:ln/>
          </p:spPr>
          <p:txBody>
            <a:bodyPr wrap="none" lIns="0" tIns="0" rIns="0" bIns="0" rtlCol="0" anchor="t"/>
            <a:lstStyle/>
            <a:p>
              <a:pPr marL="0" indent="0" algn="ctr">
                <a:lnSpc>
                  <a:spcPts val="2650"/>
                </a:lnSpc>
                <a:buNone/>
              </a:pPr>
              <a:r>
                <a:rPr lang="en-US" sz="2650" b="1" dirty="0">
                  <a:solidFill>
                    <a:srgbClr val="443728"/>
                  </a:solidFill>
                  <a:latin typeface="Crimson Pro Bold" pitchFamily="34" charset="0"/>
                  <a:ea typeface="Crimson Pro Bold" pitchFamily="34" charset="-122"/>
                  <a:cs typeface="Crimson Pro Bold" pitchFamily="34" charset="-120"/>
                </a:rPr>
                <a:t>2</a:t>
              </a:r>
              <a:endParaRPr lang="en-US" sz="2650" dirty="0"/>
            </a:p>
          </p:txBody>
        </p:sp>
        <p:sp>
          <p:nvSpPr>
            <p:cNvPr id="13" name="Text 10"/>
            <p:cNvSpPr/>
            <p:nvPr/>
          </p:nvSpPr>
          <p:spPr>
            <a:xfrm>
              <a:off x="2381488" y="3445669"/>
              <a:ext cx="3021330"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Security Implementation</a:t>
              </a:r>
              <a:endParaRPr lang="en-US" sz="2200" dirty="0"/>
            </a:p>
          </p:txBody>
        </p:sp>
        <p:sp>
          <p:nvSpPr>
            <p:cNvPr id="15" name="Shape 12"/>
            <p:cNvSpPr/>
            <p:nvPr/>
          </p:nvSpPr>
          <p:spPr>
            <a:xfrm>
              <a:off x="1358622" y="5247680"/>
              <a:ext cx="793790" cy="30480"/>
            </a:xfrm>
            <a:prstGeom prst="roundRect">
              <a:avLst>
                <a:gd name="adj" fmla="val 312558"/>
              </a:avLst>
            </a:prstGeom>
            <a:solidFill>
              <a:srgbClr val="D1C8C6"/>
            </a:solidFill>
            <a:ln/>
          </p:spPr>
        </p:sp>
        <p:sp>
          <p:nvSpPr>
            <p:cNvPr id="16" name="Shape 13"/>
            <p:cNvSpPr/>
            <p:nvPr/>
          </p:nvSpPr>
          <p:spPr>
            <a:xfrm>
              <a:off x="878800" y="5007769"/>
              <a:ext cx="510302" cy="510302"/>
            </a:xfrm>
            <a:prstGeom prst="roundRect">
              <a:avLst>
                <a:gd name="adj" fmla="val 18669"/>
              </a:avLst>
            </a:prstGeom>
            <a:solidFill>
              <a:srgbClr val="EBE2E0"/>
            </a:solidFill>
            <a:ln w="7620">
              <a:solidFill>
                <a:srgbClr val="D1C8C6"/>
              </a:solidFill>
              <a:prstDash val="solid"/>
            </a:ln>
          </p:spPr>
        </p:sp>
        <p:sp>
          <p:nvSpPr>
            <p:cNvPr id="17" name="Text 14"/>
            <p:cNvSpPr/>
            <p:nvPr/>
          </p:nvSpPr>
          <p:spPr>
            <a:xfrm>
              <a:off x="1050846" y="5092779"/>
              <a:ext cx="166211" cy="340281"/>
            </a:xfrm>
            <a:prstGeom prst="rect">
              <a:avLst/>
            </a:prstGeom>
            <a:noFill/>
            <a:ln/>
          </p:spPr>
          <p:txBody>
            <a:bodyPr wrap="none" lIns="0" tIns="0" rIns="0" bIns="0" rtlCol="0" anchor="t"/>
            <a:lstStyle/>
            <a:p>
              <a:pPr marL="0" indent="0" algn="ctr">
                <a:lnSpc>
                  <a:spcPts val="2650"/>
                </a:lnSpc>
                <a:buNone/>
              </a:pPr>
              <a:r>
                <a:rPr lang="en-US" sz="2650" b="1" dirty="0">
                  <a:solidFill>
                    <a:srgbClr val="443728"/>
                  </a:solidFill>
                  <a:latin typeface="Crimson Pro Bold" pitchFamily="34" charset="0"/>
                  <a:ea typeface="Crimson Pro Bold" pitchFamily="34" charset="-122"/>
                  <a:cs typeface="Crimson Pro Bold" pitchFamily="34" charset="-120"/>
                </a:rPr>
                <a:t>3</a:t>
              </a:r>
              <a:endParaRPr lang="en-US" sz="2650" dirty="0"/>
            </a:p>
          </p:txBody>
        </p:sp>
        <p:sp>
          <p:nvSpPr>
            <p:cNvPr id="18" name="Text 15"/>
            <p:cNvSpPr/>
            <p:nvPr/>
          </p:nvSpPr>
          <p:spPr>
            <a:xfrm>
              <a:off x="2381488" y="497943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Cloud Cost Estimation</a:t>
              </a:r>
              <a:endParaRPr lang="en-US" sz="2200" dirty="0"/>
            </a:p>
          </p:txBody>
        </p:sp>
        <p:sp>
          <p:nvSpPr>
            <p:cNvPr id="20" name="Shape 17"/>
            <p:cNvSpPr/>
            <p:nvPr/>
          </p:nvSpPr>
          <p:spPr>
            <a:xfrm>
              <a:off x="1358622" y="6781443"/>
              <a:ext cx="793790" cy="30480"/>
            </a:xfrm>
            <a:prstGeom prst="roundRect">
              <a:avLst>
                <a:gd name="adj" fmla="val 312558"/>
              </a:avLst>
            </a:prstGeom>
            <a:solidFill>
              <a:srgbClr val="D1C8C6"/>
            </a:solidFill>
            <a:ln/>
          </p:spPr>
        </p:sp>
        <p:sp>
          <p:nvSpPr>
            <p:cNvPr id="21" name="Shape 18"/>
            <p:cNvSpPr/>
            <p:nvPr/>
          </p:nvSpPr>
          <p:spPr>
            <a:xfrm>
              <a:off x="878800" y="6541532"/>
              <a:ext cx="510302" cy="510302"/>
            </a:xfrm>
            <a:prstGeom prst="roundRect">
              <a:avLst>
                <a:gd name="adj" fmla="val 18669"/>
              </a:avLst>
            </a:prstGeom>
            <a:solidFill>
              <a:srgbClr val="EBE2E0"/>
            </a:solidFill>
            <a:ln w="7620">
              <a:solidFill>
                <a:srgbClr val="D1C8C6"/>
              </a:solidFill>
              <a:prstDash val="solid"/>
            </a:ln>
          </p:spPr>
        </p:sp>
        <p:sp>
          <p:nvSpPr>
            <p:cNvPr id="22" name="Text 19"/>
            <p:cNvSpPr/>
            <p:nvPr/>
          </p:nvSpPr>
          <p:spPr>
            <a:xfrm>
              <a:off x="1042154" y="6626543"/>
              <a:ext cx="183475" cy="340281"/>
            </a:xfrm>
            <a:prstGeom prst="rect">
              <a:avLst/>
            </a:prstGeom>
            <a:noFill/>
            <a:ln/>
          </p:spPr>
          <p:txBody>
            <a:bodyPr wrap="none" lIns="0" tIns="0" rIns="0" bIns="0" rtlCol="0" anchor="t"/>
            <a:lstStyle/>
            <a:p>
              <a:pPr marL="0" indent="0" algn="ctr">
                <a:lnSpc>
                  <a:spcPts val="2650"/>
                </a:lnSpc>
                <a:buNone/>
              </a:pPr>
              <a:r>
                <a:rPr lang="en-US" sz="2650" b="1" dirty="0">
                  <a:solidFill>
                    <a:srgbClr val="443728"/>
                  </a:solidFill>
                  <a:latin typeface="Crimson Pro Bold" pitchFamily="34" charset="0"/>
                  <a:ea typeface="Crimson Pro Bold" pitchFamily="34" charset="-122"/>
                  <a:cs typeface="Crimson Pro Bold" pitchFamily="34" charset="-120"/>
                </a:rPr>
                <a:t>4</a:t>
              </a:r>
              <a:endParaRPr lang="en-US" sz="2650" dirty="0"/>
            </a:p>
          </p:txBody>
        </p:sp>
        <p:sp>
          <p:nvSpPr>
            <p:cNvPr id="23" name="Text 20"/>
            <p:cNvSpPr/>
            <p:nvPr/>
          </p:nvSpPr>
          <p:spPr>
            <a:xfrm>
              <a:off x="2381488" y="651319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Ethical &amp; Legal Review</a:t>
              </a:r>
              <a:endParaRPr lang="en-US" sz="2200" dirty="0"/>
            </a:p>
          </p:txBody>
        </p:sp>
      </p:grpSp>
      <p:sp>
        <p:nvSpPr>
          <p:cNvPr id="24" name="Text 21"/>
          <p:cNvSpPr/>
          <p:nvPr/>
        </p:nvSpPr>
        <p:spPr>
          <a:xfrm>
            <a:off x="2381488" y="7003613"/>
            <a:ext cx="5968722" cy="362903"/>
          </a:xfrm>
          <a:prstGeom prst="rect">
            <a:avLst/>
          </a:prstGeom>
          <a:noFill/>
          <a:ln/>
        </p:spPr>
        <p:txBody>
          <a:bodyPr wrap="non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Team D, Week 8.</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1242</Words>
  <Application>Microsoft Office PowerPoint</Application>
  <PresentationFormat>Custom</PresentationFormat>
  <Paragraphs>178</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Open Sans</vt:lpstr>
      <vt:lpstr>Calibri</vt:lpstr>
      <vt:lpstr>Arial</vt:lpstr>
      <vt:lpstr>Crimson Pro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AVIJIT DEY</cp:lastModifiedBy>
  <cp:revision>2</cp:revision>
  <dcterms:created xsi:type="dcterms:W3CDTF">2025-01-30T15:32:55Z</dcterms:created>
  <dcterms:modified xsi:type="dcterms:W3CDTF">2025-01-30T15:43:58Z</dcterms:modified>
</cp:coreProperties>
</file>